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850" r:id="rId2"/>
    <p:sldMasterId id="2147483888" r:id="rId3"/>
    <p:sldMasterId id="2147483901" r:id="rId4"/>
    <p:sldMasterId id="2147483914" r:id="rId5"/>
    <p:sldMasterId id="2147483927" r:id="rId6"/>
    <p:sldMasterId id="2147483940" r:id="rId7"/>
    <p:sldMasterId id="2147483953" r:id="rId8"/>
    <p:sldMasterId id="2147483966" r:id="rId9"/>
  </p:sldMasterIdLst>
  <p:notesMasterIdLst>
    <p:notesMasterId r:id="rId96"/>
  </p:notesMasterIdLst>
  <p:handoutMasterIdLst>
    <p:handoutMasterId r:id="rId97"/>
  </p:handoutMasterIdLst>
  <p:sldIdLst>
    <p:sldId id="694" r:id="rId10"/>
    <p:sldId id="695" r:id="rId11"/>
    <p:sldId id="696" r:id="rId12"/>
    <p:sldId id="697" r:id="rId13"/>
    <p:sldId id="698" r:id="rId14"/>
    <p:sldId id="699" r:id="rId15"/>
    <p:sldId id="700" r:id="rId16"/>
    <p:sldId id="701" r:id="rId17"/>
    <p:sldId id="702" r:id="rId18"/>
    <p:sldId id="703" r:id="rId19"/>
    <p:sldId id="704" r:id="rId20"/>
    <p:sldId id="705" r:id="rId21"/>
    <p:sldId id="706" r:id="rId22"/>
    <p:sldId id="707" r:id="rId23"/>
    <p:sldId id="708" r:id="rId24"/>
    <p:sldId id="709" r:id="rId25"/>
    <p:sldId id="710" r:id="rId26"/>
    <p:sldId id="711" r:id="rId27"/>
    <p:sldId id="712" r:id="rId28"/>
    <p:sldId id="779" r:id="rId29"/>
    <p:sldId id="713" r:id="rId30"/>
    <p:sldId id="714" r:id="rId31"/>
    <p:sldId id="715" r:id="rId32"/>
    <p:sldId id="716" r:id="rId33"/>
    <p:sldId id="780" r:id="rId34"/>
    <p:sldId id="717" r:id="rId35"/>
    <p:sldId id="718" r:id="rId36"/>
    <p:sldId id="719" r:id="rId37"/>
    <p:sldId id="720" r:id="rId38"/>
    <p:sldId id="721" r:id="rId39"/>
    <p:sldId id="722" r:id="rId40"/>
    <p:sldId id="723" r:id="rId41"/>
    <p:sldId id="724" r:id="rId42"/>
    <p:sldId id="725" r:id="rId43"/>
    <p:sldId id="726" r:id="rId44"/>
    <p:sldId id="727" r:id="rId45"/>
    <p:sldId id="728" r:id="rId46"/>
    <p:sldId id="729" r:id="rId47"/>
    <p:sldId id="730" r:id="rId48"/>
    <p:sldId id="731" r:id="rId49"/>
    <p:sldId id="732" r:id="rId50"/>
    <p:sldId id="734" r:id="rId51"/>
    <p:sldId id="735" r:id="rId52"/>
    <p:sldId id="736" r:id="rId53"/>
    <p:sldId id="737" r:id="rId54"/>
    <p:sldId id="738" r:id="rId55"/>
    <p:sldId id="739" r:id="rId56"/>
    <p:sldId id="740" r:id="rId57"/>
    <p:sldId id="741" r:id="rId58"/>
    <p:sldId id="742" r:id="rId59"/>
    <p:sldId id="743" r:id="rId60"/>
    <p:sldId id="744" r:id="rId61"/>
    <p:sldId id="745" r:id="rId62"/>
    <p:sldId id="746" r:id="rId63"/>
    <p:sldId id="747" r:id="rId64"/>
    <p:sldId id="748" r:id="rId65"/>
    <p:sldId id="749" r:id="rId66"/>
    <p:sldId id="750" r:id="rId67"/>
    <p:sldId id="751" r:id="rId68"/>
    <p:sldId id="752" r:id="rId69"/>
    <p:sldId id="753" r:id="rId70"/>
    <p:sldId id="754" r:id="rId71"/>
    <p:sldId id="755" r:id="rId72"/>
    <p:sldId id="756" r:id="rId73"/>
    <p:sldId id="757" r:id="rId74"/>
    <p:sldId id="758" r:id="rId75"/>
    <p:sldId id="759" r:id="rId76"/>
    <p:sldId id="760" r:id="rId77"/>
    <p:sldId id="761" r:id="rId78"/>
    <p:sldId id="762" r:id="rId79"/>
    <p:sldId id="763" r:id="rId80"/>
    <p:sldId id="764" r:id="rId81"/>
    <p:sldId id="766" r:id="rId82"/>
    <p:sldId id="767" r:id="rId83"/>
    <p:sldId id="768" r:id="rId84"/>
    <p:sldId id="769" r:id="rId85"/>
    <p:sldId id="770" r:id="rId86"/>
    <p:sldId id="771" r:id="rId87"/>
    <p:sldId id="772" r:id="rId88"/>
    <p:sldId id="774" r:id="rId89"/>
    <p:sldId id="773" r:id="rId90"/>
    <p:sldId id="775" r:id="rId91"/>
    <p:sldId id="781" r:id="rId92"/>
    <p:sldId id="776" r:id="rId93"/>
    <p:sldId id="777" r:id="rId94"/>
    <p:sldId id="778" r:id="rId9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ann Marchi" initials="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8151"/>
    <a:srgbClr val="002B5E"/>
    <a:srgbClr val="CDB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15" autoAdjust="0"/>
    <p:restoredTop sz="99290" autoAdjust="0"/>
  </p:normalViewPr>
  <p:slideViewPr>
    <p:cSldViewPr snapToGrid="0">
      <p:cViewPr>
        <p:scale>
          <a:sx n="60" d="100"/>
          <a:sy n="60" d="100"/>
        </p:scale>
        <p:origin x="-1212"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624"/>
    </p:cViewPr>
  </p:sorterViewPr>
  <p:notesViewPr>
    <p:cSldViewPr snapToGrid="0">
      <p:cViewPr>
        <p:scale>
          <a:sx n="100" d="100"/>
          <a:sy n="100" d="100"/>
        </p:scale>
        <p:origin x="-1554" y="2862"/>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89" Type="http://schemas.openxmlformats.org/officeDocument/2006/relationships/slide" Target="slides/slide80.xml"/><Relationship Id="rId97"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3623735" y="0"/>
            <a:ext cx="3677920" cy="6400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10" tIns="48306" rIns="96610" bIns="48306" anchor="ctr"/>
          <a:lstStyle/>
          <a:p>
            <a:pPr algn="ctr">
              <a:defRPr/>
            </a:pPr>
            <a:endParaRPr lang="en-US" dirty="0"/>
          </a:p>
        </p:txBody>
      </p:sp>
      <p:sp>
        <p:nvSpPr>
          <p:cNvPr id="2" name="Header Placeholder 1"/>
          <p:cNvSpPr>
            <a:spLocks noGrp="1"/>
          </p:cNvSpPr>
          <p:nvPr>
            <p:ph type="hdr" sz="quarter"/>
          </p:nvPr>
        </p:nvSpPr>
        <p:spPr>
          <a:xfrm>
            <a:off x="1" y="0"/>
            <a:ext cx="3623734" cy="640080"/>
          </a:xfrm>
          <a:prstGeom prst="rect">
            <a:avLst/>
          </a:prstGeom>
          <a:ln w="6350">
            <a:solidFill>
              <a:schemeClr val="tx1"/>
            </a:solidFill>
            <a:prstDash val="solid"/>
          </a:ln>
        </p:spPr>
        <p:txBody>
          <a:bodyPr vert="horz" lIns="96610" tIns="48306" rIns="96610" bIns="48306" rtlCol="0" anchor="ctr"/>
          <a:lstStyle>
            <a:lvl1pPr algn="l">
              <a:tabLst>
                <a:tab pos="659175" algn="l"/>
              </a:tabLst>
              <a:defRPr sz="1300">
                <a:latin typeface="Georgia" pitchFamily="18" charset="0"/>
              </a:defRPr>
            </a:lvl1pPr>
          </a:lstStyle>
          <a:p>
            <a:pPr>
              <a:defRPr/>
            </a:pPr>
            <a:r>
              <a:rPr lang="en-US" dirty="0"/>
              <a:t>	</a:t>
            </a:r>
            <a:r>
              <a:rPr lang="en-US" sz="1700" dirty="0"/>
              <a:t>University of Pittsburgh</a:t>
            </a:r>
          </a:p>
        </p:txBody>
      </p:sp>
      <p:sp>
        <p:nvSpPr>
          <p:cNvPr id="4" name="Footer Placeholder 3"/>
          <p:cNvSpPr>
            <a:spLocks noGrp="1"/>
          </p:cNvSpPr>
          <p:nvPr>
            <p:ph type="ftr" sz="quarter" idx="2"/>
          </p:nvPr>
        </p:nvSpPr>
        <p:spPr>
          <a:xfrm>
            <a:off x="61936" y="9067801"/>
            <a:ext cx="2662879" cy="259082"/>
          </a:xfrm>
          <a:prstGeom prst="rect">
            <a:avLst/>
          </a:prstGeom>
        </p:spPr>
        <p:txBody>
          <a:bodyPr vert="horz" lIns="96610" tIns="48306" rIns="96610" bIns="48306" rtlCol="0" anchor="ctr"/>
          <a:lstStyle>
            <a:lvl1pPr algn="ctr">
              <a:defRPr sz="1300">
                <a:latin typeface="Georgia" pitchFamily="18" charset="0"/>
              </a:defRPr>
            </a:lvl1pPr>
          </a:lstStyle>
          <a:p>
            <a:pPr algn="l">
              <a:defRPr/>
            </a:pPr>
            <a:r>
              <a:rPr lang="en-US" sz="800" dirty="0">
                <a:latin typeface="Arial" pitchFamily="34" charset="0"/>
                <a:cs typeface="Arial" pitchFamily="34" charset="0"/>
              </a:rPr>
              <a:t>The Pennsylvania Child Welfare Resource Center</a:t>
            </a:r>
          </a:p>
        </p:txBody>
      </p:sp>
      <p:sp>
        <p:nvSpPr>
          <p:cNvPr id="5" name="Slide Number Placeholder 4"/>
          <p:cNvSpPr>
            <a:spLocks noGrp="1"/>
          </p:cNvSpPr>
          <p:nvPr>
            <p:ph type="sldNum" sz="quarter" idx="3"/>
          </p:nvPr>
        </p:nvSpPr>
        <p:spPr>
          <a:xfrm>
            <a:off x="4858995" y="9292806"/>
            <a:ext cx="2456211" cy="183549"/>
          </a:xfrm>
          <a:prstGeom prst="rect">
            <a:avLst/>
          </a:prstGeom>
        </p:spPr>
        <p:txBody>
          <a:bodyPr vert="horz" lIns="96610" tIns="48306" rIns="96610" bIns="48306" rtlCol="0" anchor="ctr"/>
          <a:lstStyle>
            <a:lvl1pPr algn="r">
              <a:defRPr sz="1000">
                <a:latin typeface="Georgia" pitchFamily="18" charset="0"/>
              </a:defRPr>
            </a:lvl1pPr>
          </a:lstStyle>
          <a:p>
            <a:pPr>
              <a:defRPr/>
            </a:pPr>
            <a:r>
              <a:rPr lang="en-US" b="1" dirty="0" smtClean="0">
                <a:latin typeface="Arial" pitchFamily="34" charset="0"/>
                <a:cs typeface="Arial" pitchFamily="34" charset="0"/>
              </a:rPr>
              <a:t>Handout #1, Page </a:t>
            </a:r>
            <a:fld id="{1DEAAAA3-F7D2-420C-8044-4D8DB93005E2}" type="slidenum">
              <a:rPr lang="en-US" b="1" smtClean="0">
                <a:latin typeface="Arial" pitchFamily="34" charset="0"/>
                <a:cs typeface="Arial" pitchFamily="34" charset="0"/>
              </a:rPr>
              <a:pPr>
                <a:defRPr/>
              </a:pPr>
              <a:t>‹#›</a:t>
            </a:fld>
            <a:r>
              <a:rPr lang="en-US" b="1" dirty="0" smtClean="0">
                <a:latin typeface="Arial" pitchFamily="34" charset="0"/>
                <a:cs typeface="Arial" pitchFamily="34" charset="0"/>
              </a:rPr>
              <a:t> of </a:t>
            </a:r>
            <a:r>
              <a:rPr lang="en-US" b="1" dirty="0" smtClean="0">
                <a:latin typeface="Arial" pitchFamily="34" charset="0"/>
                <a:cs typeface="Arial" pitchFamily="34" charset="0"/>
              </a:rPr>
              <a:t>29</a:t>
            </a:r>
            <a:endParaRPr lang="en-US" b="1" dirty="0">
              <a:latin typeface="Arial" pitchFamily="34" charset="0"/>
              <a:cs typeface="Arial" pitchFamily="34" charset="0"/>
            </a:endParaRPr>
          </a:p>
        </p:txBody>
      </p:sp>
      <p:pic>
        <p:nvPicPr>
          <p:cNvPr id="14343" name="Picture 2" descr="pittseal"/>
          <p:cNvPicPr>
            <a:picLocks noChangeAspect="1" noChangeArrowheads="1"/>
          </p:cNvPicPr>
          <p:nvPr/>
        </p:nvPicPr>
        <p:blipFill>
          <a:blip r:embed="rId2" cstate="print">
            <a:grayscl/>
          </a:blip>
          <a:srcRect/>
          <a:stretch>
            <a:fillRect/>
          </a:stretch>
        </p:blipFill>
        <p:spPr bwMode="auto">
          <a:xfrm>
            <a:off x="171027" y="100013"/>
            <a:ext cx="513079" cy="450056"/>
          </a:xfrm>
          <a:prstGeom prst="rect">
            <a:avLst/>
          </a:prstGeom>
          <a:noFill/>
          <a:ln w="9525">
            <a:noFill/>
            <a:miter lim="800000"/>
            <a:headEnd/>
            <a:tailEnd/>
          </a:ln>
        </p:spPr>
      </p:pic>
      <p:sp>
        <p:nvSpPr>
          <p:cNvPr id="9" name="TextBox 8"/>
          <p:cNvSpPr txBox="1"/>
          <p:nvPr/>
        </p:nvSpPr>
        <p:spPr>
          <a:xfrm>
            <a:off x="3667761" y="33340"/>
            <a:ext cx="1940560" cy="656684"/>
          </a:xfrm>
          <a:prstGeom prst="rect">
            <a:avLst/>
          </a:prstGeom>
          <a:noFill/>
        </p:spPr>
        <p:txBody>
          <a:bodyPr lIns="96610" tIns="48306" rIns="96610" bIns="48306">
            <a:spAutoFit/>
          </a:bodyPr>
          <a:lstStyle/>
          <a:p>
            <a:pPr>
              <a:defRPr/>
            </a:pPr>
            <a:r>
              <a:rPr lang="en-US" sz="1100" dirty="0">
                <a:latin typeface="Georgia" pitchFamily="18" charset="0"/>
              </a:rPr>
              <a:t>SCHOOL OF</a:t>
            </a:r>
          </a:p>
          <a:p>
            <a:pPr>
              <a:defRPr/>
            </a:pPr>
            <a:r>
              <a:rPr lang="en-US" dirty="0">
                <a:latin typeface="Georgia" pitchFamily="18" charset="0"/>
              </a:rPr>
              <a:t>Social Work</a:t>
            </a:r>
          </a:p>
        </p:txBody>
      </p:sp>
      <p:sp>
        <p:nvSpPr>
          <p:cNvPr id="10" name="TextBox 9"/>
          <p:cNvSpPr txBox="1"/>
          <p:nvPr/>
        </p:nvSpPr>
        <p:spPr>
          <a:xfrm>
            <a:off x="5608320" y="5"/>
            <a:ext cx="1706880" cy="697760"/>
          </a:xfrm>
          <a:prstGeom prst="rect">
            <a:avLst/>
          </a:prstGeom>
          <a:noFill/>
        </p:spPr>
        <p:txBody>
          <a:bodyPr lIns="96610" tIns="48306" rIns="96610" bIns="48306">
            <a:spAutoFit/>
          </a:bodyPr>
          <a:lstStyle/>
          <a:p>
            <a:pPr>
              <a:defRPr/>
            </a:pPr>
            <a:r>
              <a:rPr lang="en-US" sz="1300" i="1" dirty="0">
                <a:latin typeface="Georgia" pitchFamily="18" charset="0"/>
              </a:rPr>
              <a:t>Empower People</a:t>
            </a:r>
          </a:p>
          <a:p>
            <a:pPr>
              <a:defRPr/>
            </a:pPr>
            <a:r>
              <a:rPr lang="en-US" sz="1300" i="1" dirty="0">
                <a:latin typeface="Georgia" pitchFamily="18" charset="0"/>
              </a:rPr>
              <a:t>Lead Organizations</a:t>
            </a:r>
          </a:p>
          <a:p>
            <a:pPr>
              <a:defRPr/>
            </a:pPr>
            <a:r>
              <a:rPr lang="en-US" sz="1300" i="1" dirty="0">
                <a:latin typeface="Georgia" pitchFamily="18" charset="0"/>
              </a:rPr>
              <a:t>Grow Communities</a:t>
            </a:r>
          </a:p>
        </p:txBody>
      </p:sp>
      <p:cxnSp>
        <p:nvCxnSpPr>
          <p:cNvPr id="15" name="Straight Connector 14"/>
          <p:cNvCxnSpPr/>
          <p:nvPr/>
        </p:nvCxnSpPr>
        <p:spPr>
          <a:xfrm rot="5400000">
            <a:off x="5346515" y="315040"/>
            <a:ext cx="51006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23735" y="653419"/>
            <a:ext cx="3677920" cy="528443"/>
          </a:xfrm>
          <a:prstGeom prst="rect">
            <a:avLst/>
          </a:prstGeom>
          <a:noFill/>
          <a:ln w="6350">
            <a:solidFill>
              <a:schemeClr val="tx1"/>
            </a:solidFill>
          </a:ln>
        </p:spPr>
        <p:txBody>
          <a:bodyPr lIns="96610" tIns="48306" rIns="96610" bIns="48306">
            <a:spAutoFit/>
          </a:bodyPr>
          <a:lstStyle/>
          <a:p>
            <a:pPr>
              <a:defRPr/>
            </a:pPr>
            <a:r>
              <a:rPr lang="en-US" sz="1300" dirty="0">
                <a:latin typeface="Georgia" pitchFamily="18" charset="0"/>
              </a:rPr>
              <a:t>The Pennsylvania Child Welfare Resource Center</a:t>
            </a:r>
            <a:endParaRPr lang="en-US" sz="200" dirty="0">
              <a:latin typeface="Georgia" pitchFamily="18" charset="0"/>
            </a:endParaRPr>
          </a:p>
          <a:p>
            <a:pPr>
              <a:defRPr/>
            </a:pPr>
            <a:endParaRPr lang="en-US" sz="200" dirty="0">
              <a:latin typeface="Georgia" pitchFamily="18" charset="0"/>
            </a:endParaRPr>
          </a:p>
        </p:txBody>
      </p:sp>
      <p:cxnSp>
        <p:nvCxnSpPr>
          <p:cNvPr id="20" name="Straight Connector 19"/>
          <p:cNvCxnSpPr/>
          <p:nvPr/>
        </p:nvCxnSpPr>
        <p:spPr>
          <a:xfrm>
            <a:off x="3701633" y="913447"/>
            <a:ext cx="34476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24821" y="9067801"/>
            <a:ext cx="4590385" cy="225005"/>
          </a:xfrm>
          <a:prstGeom prst="rect">
            <a:avLst/>
          </a:prstGeom>
          <a:noFill/>
        </p:spPr>
        <p:txBody>
          <a:bodyPr wrap="square" lIns="96610" tIns="48306" rIns="96610" bIns="48306" rtlCol="0">
            <a:spAutoFit/>
          </a:bodyPr>
          <a:lstStyle/>
          <a:p>
            <a:pPr algn="r"/>
            <a:r>
              <a:rPr lang="en-US" sz="800" dirty="0">
                <a:latin typeface="Arial" pitchFamily="34" charset="0"/>
                <a:cs typeface="Arial" pitchFamily="34" charset="0"/>
              </a:rPr>
              <a:t>Module </a:t>
            </a:r>
            <a:r>
              <a:rPr lang="en-US" sz="800" dirty="0">
                <a:latin typeface="Arial" pitchFamily="34" charset="0"/>
                <a:cs typeface="Arial" pitchFamily="34" charset="0"/>
              </a:rPr>
              <a:t>8: Assessing Safety in Out-of-Home Care</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30258398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1" name="Rectangle 4"/>
          <p:cNvSpPr>
            <a:spLocks noGrp="1" noRot="1" noChangeAspect="1" noChangeArrowheads="1" noTextEdit="1"/>
          </p:cNvSpPr>
          <p:nvPr>
            <p:ph type="sldImg" idx="2"/>
          </p:nvPr>
        </p:nvSpPr>
        <p:spPr bwMode="auto">
          <a:xfrm>
            <a:off x="1258888" y="1025525"/>
            <a:ext cx="4797425" cy="3598863"/>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75361" y="4743926"/>
            <a:ext cx="5364480" cy="4320540"/>
          </a:xfrm>
          <a:prstGeom prst="rect">
            <a:avLst/>
          </a:prstGeom>
          <a:noFill/>
          <a:ln w="9525">
            <a:noFill/>
            <a:miter lim="800000"/>
            <a:headEnd/>
            <a:tailEnd/>
          </a:ln>
        </p:spPr>
        <p:txBody>
          <a:bodyPr vert="horz" wrap="square" lIns="96610" tIns="48306" rIns="96610" bIns="4830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318" name="Rectangle 6"/>
          <p:cNvSpPr>
            <a:spLocks noGrp="1" noChangeArrowheads="1"/>
          </p:cNvSpPr>
          <p:nvPr>
            <p:ph type="ftr" sz="quarter" idx="4"/>
          </p:nvPr>
        </p:nvSpPr>
        <p:spPr bwMode="auto">
          <a:xfrm>
            <a:off x="2" y="9121145"/>
            <a:ext cx="2631924" cy="230029"/>
          </a:xfrm>
          <a:prstGeom prst="rect">
            <a:avLst/>
          </a:prstGeom>
          <a:noFill/>
          <a:ln w="9525">
            <a:noFill/>
            <a:miter lim="800000"/>
            <a:headEnd/>
            <a:tailEnd/>
          </a:ln>
        </p:spPr>
        <p:txBody>
          <a:bodyPr vert="horz" wrap="square" lIns="96610" tIns="48306" rIns="96610" bIns="48306" numCol="1" anchor="ctr" anchorCtr="0" compatLnSpc="1">
            <a:prstTxWarp prst="textNoShape">
              <a:avLst/>
            </a:prstTxWarp>
          </a:bodyPr>
          <a:lstStyle>
            <a:lvl1pPr algn="ctr">
              <a:defRPr sz="800">
                <a:latin typeface="Georgia" pitchFamily="18" charset="0"/>
              </a:defRPr>
            </a:lvl1pPr>
          </a:lstStyle>
          <a:p>
            <a:pPr algn="l">
              <a:defRPr/>
            </a:pPr>
            <a:r>
              <a:rPr lang="en-US" dirty="0" smtClean="0"/>
              <a:t>The Pennsylvania Child Welfare Resource Center</a:t>
            </a:r>
            <a:endParaRPr lang="en-US" dirty="0"/>
          </a:p>
        </p:txBody>
      </p:sp>
      <p:sp>
        <p:nvSpPr>
          <p:cNvPr id="13319" name="Rectangle 7"/>
          <p:cNvSpPr>
            <a:spLocks noGrp="1" noChangeArrowheads="1"/>
          </p:cNvSpPr>
          <p:nvPr>
            <p:ph type="sldNum" sz="quarter" idx="5"/>
          </p:nvPr>
        </p:nvSpPr>
        <p:spPr bwMode="auto">
          <a:xfrm>
            <a:off x="6565054" y="9372601"/>
            <a:ext cx="750146" cy="198120"/>
          </a:xfrm>
          <a:prstGeom prst="rect">
            <a:avLst/>
          </a:prstGeom>
          <a:noFill/>
          <a:ln w="9525">
            <a:noFill/>
            <a:miter lim="800000"/>
            <a:headEnd/>
            <a:tailEnd/>
          </a:ln>
        </p:spPr>
        <p:txBody>
          <a:bodyPr vert="horz" wrap="square" lIns="96610" tIns="48306" rIns="96610" bIns="48306" numCol="1" anchor="ctr" anchorCtr="0" compatLnSpc="1">
            <a:prstTxWarp prst="textNoShape">
              <a:avLst/>
            </a:prstTxWarp>
          </a:bodyPr>
          <a:lstStyle>
            <a:lvl1pPr algn="r">
              <a:defRPr sz="1000" b="1">
                <a:latin typeface="Georgia" pitchFamily="18" charset="0"/>
              </a:defRPr>
            </a:lvl1pPr>
          </a:lstStyle>
          <a:p>
            <a:pPr>
              <a:defRPr/>
            </a:pPr>
            <a:fld id="{A5C0BF7D-DA9C-4BF7-8FB9-4639E92C447C}" type="slidenum">
              <a:rPr lang="en-US" smtClean="0"/>
              <a:pPr>
                <a:defRPr/>
              </a:pPr>
              <a:t>‹#›</a:t>
            </a:fld>
            <a:endParaRPr lang="en-US" dirty="0"/>
          </a:p>
        </p:txBody>
      </p:sp>
      <p:pic>
        <p:nvPicPr>
          <p:cNvPr id="12296" name="Picture 2" descr="pittseal"/>
          <p:cNvPicPr>
            <a:picLocks noChangeAspect="1" noChangeArrowheads="1"/>
          </p:cNvPicPr>
          <p:nvPr/>
        </p:nvPicPr>
        <p:blipFill>
          <a:blip r:embed="rId2">
            <a:grayscl/>
          </a:blip>
          <a:srcRect/>
          <a:stretch>
            <a:fillRect/>
          </a:stretch>
        </p:blipFill>
        <p:spPr bwMode="auto">
          <a:xfrm>
            <a:off x="171027" y="100013"/>
            <a:ext cx="513079" cy="450056"/>
          </a:xfrm>
          <a:prstGeom prst="rect">
            <a:avLst/>
          </a:prstGeom>
          <a:noFill/>
          <a:ln w="9525">
            <a:noFill/>
            <a:miter lim="800000"/>
            <a:headEnd/>
            <a:tailEnd/>
          </a:ln>
        </p:spPr>
      </p:pic>
      <p:sp>
        <p:nvSpPr>
          <p:cNvPr id="10" name="Rectangle 9"/>
          <p:cNvSpPr/>
          <p:nvPr/>
        </p:nvSpPr>
        <p:spPr>
          <a:xfrm>
            <a:off x="3623735" y="0"/>
            <a:ext cx="3677920" cy="6400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10" tIns="48306" rIns="96610" bIns="48306" anchor="ctr"/>
          <a:lstStyle/>
          <a:p>
            <a:pPr algn="ctr">
              <a:defRPr/>
            </a:pPr>
            <a:endParaRPr lang="en-US" dirty="0"/>
          </a:p>
        </p:txBody>
      </p:sp>
      <p:sp>
        <p:nvSpPr>
          <p:cNvPr id="11" name="TextBox 10"/>
          <p:cNvSpPr txBox="1"/>
          <p:nvPr/>
        </p:nvSpPr>
        <p:spPr>
          <a:xfrm>
            <a:off x="5608320" y="5"/>
            <a:ext cx="1706880" cy="697760"/>
          </a:xfrm>
          <a:prstGeom prst="rect">
            <a:avLst/>
          </a:prstGeom>
          <a:noFill/>
        </p:spPr>
        <p:txBody>
          <a:bodyPr lIns="96610" tIns="48306" rIns="96610" bIns="48306">
            <a:spAutoFit/>
          </a:bodyPr>
          <a:lstStyle/>
          <a:p>
            <a:pPr>
              <a:defRPr/>
            </a:pPr>
            <a:r>
              <a:rPr lang="en-US" sz="1300" i="1" dirty="0">
                <a:latin typeface="Georgia" pitchFamily="18" charset="0"/>
              </a:rPr>
              <a:t>Empower People</a:t>
            </a:r>
          </a:p>
          <a:p>
            <a:pPr>
              <a:defRPr/>
            </a:pPr>
            <a:r>
              <a:rPr lang="en-US" sz="1300" i="1" dirty="0">
                <a:latin typeface="Georgia" pitchFamily="18" charset="0"/>
              </a:rPr>
              <a:t>Lead Organizations</a:t>
            </a:r>
          </a:p>
          <a:p>
            <a:pPr>
              <a:defRPr/>
            </a:pPr>
            <a:r>
              <a:rPr lang="en-US" sz="1300" i="1" dirty="0">
                <a:latin typeface="Georgia" pitchFamily="18" charset="0"/>
              </a:rPr>
              <a:t>Grow Communities</a:t>
            </a:r>
          </a:p>
        </p:txBody>
      </p:sp>
      <p:cxnSp>
        <p:nvCxnSpPr>
          <p:cNvPr id="12" name="Straight Connector 11"/>
          <p:cNvCxnSpPr/>
          <p:nvPr/>
        </p:nvCxnSpPr>
        <p:spPr>
          <a:xfrm rot="5400000">
            <a:off x="5346515" y="315040"/>
            <a:ext cx="51006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23735" y="653419"/>
            <a:ext cx="3677920" cy="528443"/>
          </a:xfrm>
          <a:prstGeom prst="rect">
            <a:avLst/>
          </a:prstGeom>
          <a:noFill/>
          <a:ln w="6350">
            <a:solidFill>
              <a:schemeClr val="tx1"/>
            </a:solidFill>
          </a:ln>
        </p:spPr>
        <p:txBody>
          <a:bodyPr lIns="96610" tIns="48306" rIns="96610" bIns="48306">
            <a:spAutoFit/>
          </a:bodyPr>
          <a:lstStyle/>
          <a:p>
            <a:pPr>
              <a:defRPr/>
            </a:pPr>
            <a:r>
              <a:rPr lang="en-US" sz="1300" dirty="0">
                <a:latin typeface="Georgia" pitchFamily="18" charset="0"/>
              </a:rPr>
              <a:t>The Pennsylvania Child Welfare </a:t>
            </a:r>
            <a:r>
              <a:rPr lang="en-US" sz="1300" dirty="0" smtClean="0">
                <a:latin typeface="Georgia" pitchFamily="18" charset="0"/>
              </a:rPr>
              <a:t>Resource</a:t>
            </a:r>
            <a:r>
              <a:rPr lang="en-US" sz="1300" baseline="0" dirty="0" smtClean="0">
                <a:latin typeface="Georgia" pitchFamily="18" charset="0"/>
              </a:rPr>
              <a:t> Center</a:t>
            </a:r>
            <a:endParaRPr lang="en-US" sz="200" dirty="0">
              <a:latin typeface="Georgia" pitchFamily="18" charset="0"/>
            </a:endParaRPr>
          </a:p>
          <a:p>
            <a:pPr>
              <a:defRPr/>
            </a:pPr>
            <a:endParaRPr lang="en-US" sz="200" dirty="0">
              <a:latin typeface="Georgia" pitchFamily="18" charset="0"/>
            </a:endParaRPr>
          </a:p>
        </p:txBody>
      </p:sp>
      <p:cxnSp>
        <p:nvCxnSpPr>
          <p:cNvPr id="14" name="Straight Connector 13"/>
          <p:cNvCxnSpPr/>
          <p:nvPr/>
        </p:nvCxnSpPr>
        <p:spPr>
          <a:xfrm>
            <a:off x="3701633" y="913447"/>
            <a:ext cx="34476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67761" y="33340"/>
            <a:ext cx="1940560" cy="656684"/>
          </a:xfrm>
          <a:prstGeom prst="rect">
            <a:avLst/>
          </a:prstGeom>
          <a:noFill/>
        </p:spPr>
        <p:txBody>
          <a:bodyPr lIns="96610" tIns="48306" rIns="96610" bIns="48306">
            <a:spAutoFit/>
          </a:bodyPr>
          <a:lstStyle/>
          <a:p>
            <a:pPr>
              <a:defRPr/>
            </a:pPr>
            <a:r>
              <a:rPr lang="en-US" sz="1100" dirty="0">
                <a:latin typeface="Georgia" pitchFamily="18" charset="0"/>
              </a:rPr>
              <a:t>SCHOOL OF</a:t>
            </a:r>
          </a:p>
          <a:p>
            <a:pPr>
              <a:defRPr/>
            </a:pPr>
            <a:r>
              <a:rPr lang="en-US" dirty="0">
                <a:latin typeface="Georgia" pitchFamily="18" charset="0"/>
              </a:rPr>
              <a:t>Social Work</a:t>
            </a:r>
          </a:p>
        </p:txBody>
      </p:sp>
      <p:sp>
        <p:nvSpPr>
          <p:cNvPr id="16" name="Rectangle 15"/>
          <p:cNvSpPr/>
          <p:nvPr/>
        </p:nvSpPr>
        <p:spPr>
          <a:xfrm>
            <a:off x="6" y="0"/>
            <a:ext cx="3622766" cy="6400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10" tIns="48306" rIns="96610" bIns="48306" anchor="ctr"/>
          <a:lstStyle/>
          <a:p>
            <a:pPr algn="ctr">
              <a:defRPr/>
            </a:pPr>
            <a:endParaRPr lang="en-US" dirty="0"/>
          </a:p>
        </p:txBody>
      </p:sp>
      <p:sp>
        <p:nvSpPr>
          <p:cNvPr id="17" name="TextBox 16"/>
          <p:cNvSpPr txBox="1"/>
          <p:nvPr/>
        </p:nvSpPr>
        <p:spPr>
          <a:xfrm>
            <a:off x="6" y="21"/>
            <a:ext cx="3622766" cy="656707"/>
          </a:xfrm>
          <a:prstGeom prst="rect">
            <a:avLst/>
          </a:prstGeom>
          <a:noFill/>
          <a:ln w="15875">
            <a:noFill/>
          </a:ln>
        </p:spPr>
        <p:txBody>
          <a:bodyPr wrap="square" lIns="96610" tIns="48306" rIns="96610" bIns="48306" rtlCol="0">
            <a:spAutoFit/>
          </a:bodyPr>
          <a:lstStyle/>
          <a:p>
            <a:endParaRPr lang="en-US" sz="1000" dirty="0" smtClean="0">
              <a:latin typeface="Georgia" pitchFamily="18" charset="0"/>
            </a:endParaRPr>
          </a:p>
          <a:p>
            <a:pPr algn="l">
              <a:tabLst>
                <a:tab pos="659175" algn="l"/>
              </a:tabLst>
            </a:pPr>
            <a:r>
              <a:rPr lang="en-US" sz="1700" dirty="0" smtClean="0">
                <a:latin typeface="Georgia" pitchFamily="18" charset="0"/>
              </a:rPr>
              <a:t>	University of Pittsburgh</a:t>
            </a:r>
            <a:endParaRPr lang="en-US" sz="900" dirty="0" smtClean="0">
              <a:latin typeface="Georgia" pitchFamily="18" charset="0"/>
            </a:endParaRPr>
          </a:p>
          <a:p>
            <a:pPr algn="l">
              <a:tabLst>
                <a:tab pos="659175" algn="l"/>
              </a:tabLst>
            </a:pPr>
            <a:endParaRPr lang="en-US" sz="900" dirty="0">
              <a:latin typeface="Georgia" pitchFamily="18" charset="0"/>
            </a:endParaRPr>
          </a:p>
        </p:txBody>
      </p:sp>
      <p:sp>
        <p:nvSpPr>
          <p:cNvPr id="18" name="TextBox 17"/>
          <p:cNvSpPr txBox="1"/>
          <p:nvPr/>
        </p:nvSpPr>
        <p:spPr>
          <a:xfrm>
            <a:off x="2709334" y="9124526"/>
            <a:ext cx="4605867" cy="226217"/>
          </a:xfrm>
          <a:prstGeom prst="rect">
            <a:avLst/>
          </a:prstGeom>
          <a:noFill/>
        </p:spPr>
        <p:txBody>
          <a:bodyPr wrap="square" lIns="96610" tIns="48306" rIns="96610" bIns="48306" rtlCol="0" anchor="ctr">
            <a:spAutoFit/>
          </a:bodyPr>
          <a:lstStyle/>
          <a:p>
            <a:pPr algn="r"/>
            <a:r>
              <a:rPr lang="en-US" sz="800" dirty="0" smtClean="0">
                <a:latin typeface="Georgia" pitchFamily="18" charset="0"/>
              </a:rPr>
              <a:t>Update Title in Notes Master</a:t>
            </a:r>
            <a:endParaRPr lang="en-US" sz="800" dirty="0">
              <a:latin typeface="Georgia" pitchFamily="18" charset="0"/>
            </a:endParaRPr>
          </a:p>
        </p:txBody>
      </p:sp>
    </p:spTree>
    <p:extLst>
      <p:ext uri="{BB962C8B-B14F-4D97-AF65-F5344CB8AC3E}">
        <p14:creationId xmlns:p14="http://schemas.microsoft.com/office/powerpoint/2010/main" val="16046222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400" kern="1200">
        <a:solidFill>
          <a:schemeClr val="tx1"/>
        </a:solidFill>
        <a:latin typeface="Georgia" pitchFamily="18" charset="0"/>
        <a:ea typeface="ＭＳ Ｐゴシック" pitchFamily="16" charset="-128"/>
        <a:cs typeface="+mn-cs"/>
      </a:defRPr>
    </a:lvl1pPr>
    <a:lvl2pPr marL="457200" algn="l" rtl="0" eaLnBrk="0" fontAlgn="base" hangingPunct="0">
      <a:spcBef>
        <a:spcPct val="30000"/>
      </a:spcBef>
      <a:spcAft>
        <a:spcPct val="0"/>
      </a:spcAft>
      <a:defRPr sz="1300" kern="1200">
        <a:solidFill>
          <a:schemeClr val="tx1"/>
        </a:solidFill>
        <a:latin typeface="Georgia" pitchFamily="18"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6" charset="-128"/>
        <a:cs typeface="+mn-cs"/>
      </a:defRPr>
    </a:lvl3pPr>
    <a:lvl4pPr marL="1371600" algn="l" rtl="0" eaLnBrk="0" fontAlgn="base" hangingPunct="0">
      <a:spcBef>
        <a:spcPct val="30000"/>
      </a:spcBef>
      <a:spcAft>
        <a:spcPct val="0"/>
      </a:spcAft>
      <a:defRPr sz="1100" kern="1200">
        <a:solidFill>
          <a:schemeClr val="tx1"/>
        </a:solidFill>
        <a:latin typeface="Georgia" pitchFamily="18" charset="0"/>
        <a:ea typeface="ＭＳ Ｐゴシック" pitchFamily="16" charset="-128"/>
        <a:cs typeface="+mn-cs"/>
      </a:defRPr>
    </a:lvl4pPr>
    <a:lvl5pPr marL="1828800" algn="l" rtl="0" eaLnBrk="0" fontAlgn="base" hangingPunct="0">
      <a:spcBef>
        <a:spcPct val="30000"/>
      </a:spcBef>
      <a:spcAft>
        <a:spcPct val="0"/>
      </a:spcAft>
      <a:defRPr sz="1000" kern="1200">
        <a:solidFill>
          <a:schemeClr val="tx1"/>
        </a:solidFill>
        <a:latin typeface="Georgia" pitchFamily="18"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7B166BA7-0684-400B-BDBC-D100F67EB7F2}" type="slidenum">
              <a:rPr lang="en-US" smtClean="0">
                <a:latin typeface="Georgia" pitchFamily="16" charset="0"/>
              </a:rPr>
              <a:pPr/>
              <a:t>1</a:t>
            </a:fld>
            <a:endParaRPr lang="en-US" dirty="0" smtClean="0">
              <a:latin typeface="Georgia" pitchFamily="16"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mtClean="0">
              <a:latin typeface="Georgia" pitchFamily="16" charset="0"/>
            </a:endParaRPr>
          </a:p>
        </p:txBody>
      </p:sp>
    </p:spTree>
    <p:extLst>
      <p:ext uri="{BB962C8B-B14F-4D97-AF65-F5344CB8AC3E}">
        <p14:creationId xmlns:p14="http://schemas.microsoft.com/office/powerpoint/2010/main" val="1876195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mecha_large_bg.jpg"/>
          <p:cNvPicPr>
            <a:picLocks noChangeAspect="1"/>
          </p:cNvPicPr>
          <p:nvPr userDrawn="1"/>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3000" b="1">
                <a:solidFill>
                  <a:schemeClr val="bg1"/>
                </a:solidFill>
              </a:defRPr>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dirty="0" smtClean="0"/>
              <a:t>Click </a:t>
            </a:r>
            <a:r>
              <a:rPr lang="en-US" dirty="0" err="1" smtClean="0"/>
              <a:t>tCharting</a:t>
            </a:r>
            <a:r>
              <a:rPr lang="en-US" dirty="0" smtClean="0"/>
              <a:t> the Course towards Permanency for Children in Pennsylvania</a:t>
            </a:r>
          </a:p>
          <a:p>
            <a:pPr lvl="0"/>
            <a:r>
              <a:rPr lang="en-US" dirty="0" smtClean="0"/>
              <a:t>o Add Title of Presentation</a:t>
            </a:r>
            <a:endParaRPr lang="en-US" dirty="0"/>
          </a:p>
        </p:txBody>
      </p:sp>
      <p:sp>
        <p:nvSpPr>
          <p:cNvPr id="16" name="Text Placeholder 15"/>
          <p:cNvSpPr>
            <a:spLocks noGrp="1"/>
          </p:cNvSpPr>
          <p:nvPr>
            <p:ph type="body" sz="quarter" idx="11" hasCustomPrompt="1"/>
          </p:nvPr>
        </p:nvSpPr>
        <p:spPr>
          <a:xfrm>
            <a:off x="304800" y="2250140"/>
            <a:ext cx="8531352"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dirty="0" smtClean="0"/>
              <a:t>Click to Add </a:t>
            </a:r>
            <a:r>
              <a:rPr lang="en-US" dirty="0" err="1" smtClean="0"/>
              <a:t>SuModule</a:t>
            </a:r>
            <a:r>
              <a:rPr lang="en-US" dirty="0" smtClean="0"/>
              <a:t> 9: </a:t>
            </a:r>
          </a:p>
          <a:p>
            <a:pPr lvl="0"/>
            <a:r>
              <a:rPr lang="en-US" dirty="0" smtClean="0"/>
              <a:t>Out-of-Home Placement </a:t>
            </a:r>
          </a:p>
          <a:p>
            <a:pPr lvl="0"/>
            <a:r>
              <a:rPr lang="en-US" dirty="0" smtClean="0"/>
              <a:t>and Permanency Planning</a:t>
            </a:r>
          </a:p>
          <a:p>
            <a:pPr lvl="0"/>
            <a:r>
              <a:rPr lang="en-US" dirty="0" err="1" smtClean="0"/>
              <a:t>btitle</a:t>
            </a:r>
            <a:r>
              <a:rPr lang="en-US" dirty="0" smtClean="0"/>
              <a:t> of Presentation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dirty="0">
              <a:latin typeface="Arial" charset="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9BA00F-C15D-40D7-B1A7-9873E625B9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203269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BDAC7B-EC18-4F69-8197-6B9CB1ECDCF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545412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C52AEBD-D539-4321-B8B3-1BDE8A5C057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204160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10CFBC-0F4C-40F0-AACF-8E39E61B34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67841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84363C-7734-4C51-8A7D-60E08B1A42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47273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C1632F-9FB4-4C6B-9470-FC1AC268D1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553431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275D46-09FC-4A0B-B9AB-0CB83E75F7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5461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CE1B5C-BA98-4006-8E0D-7F6433D9628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96079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2029411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7" name="Table Placeholder 6"/>
          <p:cNvSpPr>
            <a:spLocks noGrp="1"/>
          </p:cNvSpPr>
          <p:nvPr>
            <p:ph type="tbl" sz="quarter" idx="13"/>
          </p:nvPr>
        </p:nvSpPr>
        <p:spPr>
          <a:xfrm>
            <a:off x="457200" y="1447800"/>
            <a:ext cx="8229600" cy="4572000"/>
          </a:xfrm>
        </p:spPr>
        <p:txBody>
          <a:bodyPr rtlCol="0">
            <a:normAutofit/>
          </a:bodyPr>
          <a:lstStyle>
            <a:lvl1pPr>
              <a:defRPr>
                <a:solidFill>
                  <a:schemeClr val="bg1"/>
                </a:solidFill>
              </a:defRPr>
            </a:lvl1pPr>
          </a:lstStyle>
          <a:p>
            <a:pPr lvl="0"/>
            <a:endParaRPr lang="en-US" noProof="0" dirty="0"/>
          </a:p>
        </p:txBody>
      </p:sp>
      <p:sp>
        <p:nvSpPr>
          <p:cNvPr id="5" name="Footer Placeholder 4"/>
          <p:cNvSpPr>
            <a:spLocks noGrp="1"/>
          </p:cNvSpPr>
          <p:nvPr>
            <p:ph type="ftr" sz="quarter" idx="15"/>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BC95D83-5B73-4DD8-A75C-C7B53DBD9A1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8353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36"/>
            <a:ext cx="3008313" cy="65479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66482"/>
            <a:ext cx="5111750" cy="5567083"/>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65729"/>
            <a:ext cx="3008313" cy="48678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A7561FEF-4ABB-46BC-8C42-BFA8DB212CCD}" type="slidenum">
              <a:rPr lang="en-US"/>
              <a:pPr>
                <a:defRPr/>
              </a:pPr>
              <a:t>‹#›</a:t>
            </a:fld>
            <a:endParaRPr lang="en-US" sz="1400" dirty="0">
              <a:latin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094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6481"/>
            <a:ext cx="5486400" cy="39668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52870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2F38B783-B8DF-4F22-AFC6-12EA8147E691}" type="slidenum">
              <a:rPr lang="en-US"/>
              <a:pPr>
                <a:defRPr/>
              </a:pPr>
              <a:t>‹#›</a:t>
            </a:fld>
            <a:endParaRPr lang="en-US" sz="1400" dirty="0">
              <a:latin typeface="Arial"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B1BBBA2A-A6F4-41EA-BEF6-669C2B289A3E}" type="slidenum">
              <a:rPr lang="en-US" smtClean="0"/>
              <a:pPr/>
              <a:t>‹#›</a:t>
            </a:fld>
            <a:endParaRPr lang="en-US" dirty="0"/>
          </a:p>
        </p:txBody>
      </p:sp>
    </p:spTree>
    <p:extLst>
      <p:ext uri="{BB962C8B-B14F-4D97-AF65-F5344CB8AC3E}">
        <p14:creationId xmlns:p14="http://schemas.microsoft.com/office/powerpoint/2010/main" val="113642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8" name="Picture 7" descr="mecha_sm_bg.jpg"/>
          <p:cNvPicPr>
            <a:picLocks noChangeAspect="1"/>
          </p:cNvPicPr>
          <p:nvPr userDrawn="1"/>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marL="228600" indent="-228600">
              <a:buNone/>
              <a:defRPr sz="3000" b="1">
                <a:solidFill>
                  <a:schemeClr val="tx1"/>
                </a:solidFill>
              </a:defRPr>
            </a:lvl1pPr>
          </a:lstStyle>
          <a:p>
            <a:pPr lvl="0"/>
            <a:r>
              <a:rPr lang="en-US" dirty="0" smtClean="0"/>
              <a:t>Click to Add Title of Presentation</a:t>
            </a:r>
            <a:endParaRPr lang="en-US" dirty="0"/>
          </a:p>
        </p:txBody>
      </p:sp>
      <p:sp>
        <p:nvSpPr>
          <p:cNvPr id="16" name="Text Placeholder 15"/>
          <p:cNvSpPr>
            <a:spLocks noGrp="1"/>
          </p:cNvSpPr>
          <p:nvPr>
            <p:ph type="body" sz="quarter" idx="11" hasCustomPrompt="1"/>
          </p:nvPr>
        </p:nvSpPr>
        <p:spPr>
          <a:xfrm>
            <a:off x="304800" y="2250139"/>
            <a:ext cx="8543365" cy="372037"/>
          </a:xfrm>
        </p:spPr>
        <p:txBody>
          <a:bodyPr/>
          <a:lstStyle>
            <a:lvl1pPr marL="228600" indent="-228600">
              <a:buNone/>
              <a:defRPr lang="en-US" sz="1800" i="1" kern="1200" dirty="0">
                <a:solidFill>
                  <a:srgbClr val="948151"/>
                </a:solidFill>
                <a:latin typeface="Georgia" pitchFamily="16" charset="0"/>
                <a:ea typeface="Osaka" pitchFamily="16" charset="-128"/>
                <a:cs typeface="+mn-cs"/>
              </a:defRPr>
            </a:lvl1pPr>
          </a:lstStyle>
          <a:p>
            <a:pPr lvl="0"/>
            <a:r>
              <a:rPr lang="en-US" dirty="0" smtClean="0"/>
              <a:t>Click to Add Subtitle of Presentation</a:t>
            </a:r>
            <a:endParaRPr lang="en-US" dirty="0"/>
          </a:p>
        </p:txBody>
      </p:sp>
      <p:sp>
        <p:nvSpPr>
          <p:cNvPr id="5" name="Text Placeholder 15"/>
          <p:cNvSpPr>
            <a:spLocks noGrp="1"/>
          </p:cNvSpPr>
          <p:nvPr>
            <p:ph type="body" sz="quarter" idx="12" hasCustomPrompt="1"/>
          </p:nvPr>
        </p:nvSpPr>
        <p:spPr>
          <a:xfrm>
            <a:off x="304800" y="2716306"/>
            <a:ext cx="3352800" cy="927847"/>
          </a:xfrm>
        </p:spPr>
        <p:txBody>
          <a:bodyPr/>
          <a:lstStyle>
            <a:lvl1pPr marL="228600" indent="-228600">
              <a:buNone/>
              <a:defRPr lang="en-US" sz="1800" i="1" kern="1200" dirty="0">
                <a:solidFill>
                  <a:srgbClr val="948151"/>
                </a:solidFill>
                <a:latin typeface="Georgia" pitchFamily="16" charset="0"/>
                <a:ea typeface="Osaka" pitchFamily="16" charset="-128"/>
                <a:cs typeface="+mn-cs"/>
              </a:defRPr>
            </a:lvl1pPr>
          </a:lstStyle>
          <a:p>
            <a:pPr lvl="0"/>
            <a:r>
              <a:rPr lang="en-US" dirty="0" smtClean="0"/>
              <a:t>Name of Presenter</a:t>
            </a:r>
            <a:endParaRPr lang="en-US" dirty="0"/>
          </a:p>
        </p:txBody>
      </p:sp>
    </p:spTree>
    <p:extLst>
      <p:ext uri="{BB962C8B-B14F-4D97-AF65-F5344CB8AC3E}">
        <p14:creationId xmlns:p14="http://schemas.microsoft.com/office/powerpoint/2010/main" val="2905702253"/>
      </p:ext>
    </p:extLst>
  </p:cSld>
  <p:clrMapOvr>
    <a:masterClrMapping/>
  </p:clrMapOvr>
  <p:timing>
    <p:tnLst>
      <p:par>
        <p:cTn id="1" dur="indefinite" restart="never" nodeType="tmRoot"/>
      </p:par>
    </p:tnLst>
  </p:timing>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194AA51F-DB5E-484D-9CEB-FD63432F64CB}" type="slidenum">
              <a:rPr lang="en-US" smtClean="0"/>
              <a:pPr/>
              <a:t>‹#›</a:t>
            </a:fld>
            <a:endParaRPr lang="en-US" dirty="0"/>
          </a:p>
        </p:txBody>
      </p:sp>
    </p:spTree>
    <p:extLst>
      <p:ext uri="{BB962C8B-B14F-4D97-AF65-F5344CB8AC3E}">
        <p14:creationId xmlns:p14="http://schemas.microsoft.com/office/powerpoint/2010/main" val="4238419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194AA51F-DB5E-484D-9CEB-FD63432F64CB}" type="slidenum">
              <a:rPr lang="en-US" smtClean="0"/>
              <a:pPr/>
              <a:t>‹#›</a:t>
            </a:fld>
            <a:endParaRPr lang="en-US" dirty="0"/>
          </a:p>
        </p:txBody>
      </p:sp>
    </p:spTree>
    <p:extLst>
      <p:ext uri="{BB962C8B-B14F-4D97-AF65-F5344CB8AC3E}">
        <p14:creationId xmlns:p14="http://schemas.microsoft.com/office/powerpoint/2010/main" val="684719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194AA51F-DB5E-484D-9CEB-FD63432F64CB}" type="slidenum">
              <a:rPr lang="en-US" smtClean="0"/>
              <a:pPr/>
              <a:t>‹#›</a:t>
            </a:fld>
            <a:endParaRPr lang="en-US" dirty="0"/>
          </a:p>
        </p:txBody>
      </p:sp>
    </p:spTree>
    <p:extLst>
      <p:ext uri="{BB962C8B-B14F-4D97-AF65-F5344CB8AC3E}">
        <p14:creationId xmlns:p14="http://schemas.microsoft.com/office/powerpoint/2010/main" val="3832927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194AA51F-DB5E-484D-9CEB-FD63432F64CB}" type="slidenum">
              <a:rPr lang="en-US" smtClean="0"/>
              <a:pPr/>
              <a:t>‹#›</a:t>
            </a:fld>
            <a:endParaRPr lang="en-US" dirty="0"/>
          </a:p>
        </p:txBody>
      </p:sp>
    </p:spTree>
    <p:extLst>
      <p:ext uri="{BB962C8B-B14F-4D97-AF65-F5344CB8AC3E}">
        <p14:creationId xmlns:p14="http://schemas.microsoft.com/office/powerpoint/2010/main" val="2208349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010400" y="6492875"/>
            <a:ext cx="2133600" cy="365125"/>
          </a:xfrm>
          <a:prstGeom prst="rect">
            <a:avLst/>
          </a:prstGeom>
        </p:spPr>
        <p:txBody>
          <a:bodyPr/>
          <a:lstStyle/>
          <a:p>
            <a:fld id="{194AA51F-DB5E-484D-9CEB-FD63432F64CB}" type="slidenum">
              <a:rPr lang="en-US" smtClean="0"/>
              <a:pPr/>
              <a:t>‹#›</a:t>
            </a:fld>
            <a:endParaRPr lang="en-US" dirty="0"/>
          </a:p>
        </p:txBody>
      </p:sp>
    </p:spTree>
    <p:extLst>
      <p:ext uri="{BB962C8B-B14F-4D97-AF65-F5344CB8AC3E}">
        <p14:creationId xmlns:p14="http://schemas.microsoft.com/office/powerpoint/2010/main" val="425070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1438834"/>
            <a:ext cx="8247888" cy="4881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pPr>
                <a:defRPr/>
              </a:pPr>
              <a:t>‹#›</a:t>
            </a:fld>
            <a:endParaRPr lang="en-US" dirty="0">
              <a:latin typeface="Arial" charset="0"/>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010400" y="6492875"/>
            <a:ext cx="2133600" cy="365125"/>
          </a:xfrm>
          <a:prstGeom prst="rect">
            <a:avLst/>
          </a:prstGeom>
        </p:spPr>
        <p:txBody>
          <a:bodyPr/>
          <a:lstStyle/>
          <a:p>
            <a:fld id="{194AA51F-DB5E-484D-9CEB-FD63432F64CB}" type="slidenum">
              <a:rPr lang="en-US" smtClean="0"/>
              <a:pPr/>
              <a:t>‹#›</a:t>
            </a:fld>
            <a:endParaRPr lang="en-US" dirty="0"/>
          </a:p>
        </p:txBody>
      </p:sp>
    </p:spTree>
    <p:extLst>
      <p:ext uri="{BB962C8B-B14F-4D97-AF65-F5344CB8AC3E}">
        <p14:creationId xmlns:p14="http://schemas.microsoft.com/office/powerpoint/2010/main" val="1104806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010400" y="6492875"/>
            <a:ext cx="2133600" cy="365125"/>
          </a:xfrm>
          <a:prstGeom prst="rect">
            <a:avLst/>
          </a:prstGeom>
        </p:spPr>
        <p:txBody>
          <a:bodyPr/>
          <a:lstStyle/>
          <a:p>
            <a:fld id="{194AA51F-DB5E-484D-9CEB-FD63432F64CB}" type="slidenum">
              <a:rPr lang="en-US" smtClean="0"/>
              <a:pPr/>
              <a:t>‹#›</a:t>
            </a:fld>
            <a:endParaRPr lang="en-US" dirty="0"/>
          </a:p>
        </p:txBody>
      </p:sp>
    </p:spTree>
    <p:extLst>
      <p:ext uri="{BB962C8B-B14F-4D97-AF65-F5344CB8AC3E}">
        <p14:creationId xmlns:p14="http://schemas.microsoft.com/office/powerpoint/2010/main" val="1637308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194AA51F-DB5E-484D-9CEB-FD63432F64CB}" type="slidenum">
              <a:rPr lang="en-US" smtClean="0"/>
              <a:pPr/>
              <a:t>‹#›</a:t>
            </a:fld>
            <a:endParaRPr lang="en-US" dirty="0"/>
          </a:p>
        </p:txBody>
      </p:sp>
    </p:spTree>
    <p:extLst>
      <p:ext uri="{BB962C8B-B14F-4D97-AF65-F5344CB8AC3E}">
        <p14:creationId xmlns:p14="http://schemas.microsoft.com/office/powerpoint/2010/main" val="3084520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194AA51F-DB5E-484D-9CEB-FD63432F64CB}" type="slidenum">
              <a:rPr lang="en-US" smtClean="0"/>
              <a:pPr/>
              <a:t>‹#›</a:t>
            </a:fld>
            <a:endParaRPr lang="en-US" dirty="0"/>
          </a:p>
        </p:txBody>
      </p:sp>
    </p:spTree>
    <p:extLst>
      <p:ext uri="{BB962C8B-B14F-4D97-AF65-F5344CB8AC3E}">
        <p14:creationId xmlns:p14="http://schemas.microsoft.com/office/powerpoint/2010/main" val="2080115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194AA51F-DB5E-484D-9CEB-FD63432F64CB}" type="slidenum">
              <a:rPr lang="en-US" smtClean="0"/>
              <a:pPr/>
              <a:t>‹#›</a:t>
            </a:fld>
            <a:endParaRPr lang="en-US" dirty="0"/>
          </a:p>
        </p:txBody>
      </p:sp>
    </p:spTree>
    <p:extLst>
      <p:ext uri="{BB962C8B-B14F-4D97-AF65-F5344CB8AC3E}">
        <p14:creationId xmlns:p14="http://schemas.microsoft.com/office/powerpoint/2010/main" val="1221824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194AA51F-DB5E-484D-9CEB-FD63432F64CB}" type="slidenum">
              <a:rPr lang="en-US" smtClean="0"/>
              <a:pPr/>
              <a:t>‹#›</a:t>
            </a:fld>
            <a:endParaRPr lang="en-US" dirty="0"/>
          </a:p>
        </p:txBody>
      </p:sp>
    </p:spTree>
    <p:extLst>
      <p:ext uri="{BB962C8B-B14F-4D97-AF65-F5344CB8AC3E}">
        <p14:creationId xmlns:p14="http://schemas.microsoft.com/office/powerpoint/2010/main" val="3621583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09B297-5A80-4060-B37D-9C5486FAA92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25124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097ED0-FD7E-423A-B446-A615FBFCB3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0919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9BA00F-C15D-40D7-B1A7-9873E625B9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245547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BDAC7B-EC18-4F69-8197-6B9CB1ECDCF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07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2094807"/>
            <a:ext cx="8247888" cy="42253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pPr>
                <a:defRPr/>
              </a:pPr>
              <a:t>‹#›</a:t>
            </a:fld>
            <a:endParaRPr lang="en-US" dirty="0">
              <a:latin typeface="Arial" charset="0"/>
            </a:endParaRPr>
          </a:p>
        </p:txBody>
      </p:sp>
      <p:sp>
        <p:nvSpPr>
          <p:cNvPr id="9" name="Text Placeholder 8"/>
          <p:cNvSpPr>
            <a:spLocks noGrp="1"/>
          </p:cNvSpPr>
          <p:nvPr>
            <p:ph type="body" sz="quarter" idx="12"/>
          </p:nvPr>
        </p:nvSpPr>
        <p:spPr>
          <a:xfrm>
            <a:off x="465888" y="1429674"/>
            <a:ext cx="8229600" cy="594360"/>
          </a:xfrm>
        </p:spPr>
        <p:txBody>
          <a:bodyPr/>
          <a:lstStyle>
            <a:lvl1pPr>
              <a:buNone/>
              <a:defRPr b="1"/>
            </a:lvl1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C52AEBD-D539-4321-B8B3-1BDE8A5C057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13616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10CFBC-0F4C-40F0-AACF-8E39E61B34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23769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84363C-7734-4C51-8A7D-60E08B1A42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90375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C1632F-9FB4-4C6B-9470-FC1AC268D1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99993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275D46-09FC-4A0B-B9AB-0CB83E75F7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2094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CE1B5C-BA98-4006-8E0D-7F6433D9628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64534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0630734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7" name="Table Placeholder 6"/>
          <p:cNvSpPr>
            <a:spLocks noGrp="1"/>
          </p:cNvSpPr>
          <p:nvPr>
            <p:ph type="tbl" sz="quarter" idx="13"/>
          </p:nvPr>
        </p:nvSpPr>
        <p:spPr>
          <a:xfrm>
            <a:off x="457200" y="1447800"/>
            <a:ext cx="8229600" cy="4572000"/>
          </a:xfrm>
        </p:spPr>
        <p:txBody>
          <a:bodyPr rtlCol="0">
            <a:normAutofit/>
          </a:bodyPr>
          <a:lstStyle>
            <a:lvl1pPr>
              <a:defRPr>
                <a:solidFill>
                  <a:schemeClr val="bg1"/>
                </a:solidFill>
              </a:defRPr>
            </a:lvl1pPr>
          </a:lstStyle>
          <a:p>
            <a:pPr lvl="0"/>
            <a:endParaRPr lang="en-US" noProof="0" dirty="0"/>
          </a:p>
        </p:txBody>
      </p:sp>
      <p:sp>
        <p:nvSpPr>
          <p:cNvPr id="5" name="Footer Placeholder 4"/>
          <p:cNvSpPr>
            <a:spLocks noGrp="1"/>
          </p:cNvSpPr>
          <p:nvPr>
            <p:ph type="ftr" sz="quarter" idx="15"/>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BC95D83-5B73-4DD8-A75C-C7B53DBD9A1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28671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09B297-5A80-4060-B37D-9C5486FAA92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64767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097ED0-FD7E-423A-B446-A615FBFCB3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3724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8200"/>
            <a:ext cx="7772400" cy="979772"/>
          </a:xfrm>
        </p:spPr>
        <p:txBody>
          <a:bodyPr anchor="ct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538463"/>
            <a:ext cx="7772400" cy="1016912"/>
          </a:xfrm>
        </p:spPr>
        <p:txBody>
          <a:bodyPr anchor="ctr"/>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5"/>
          <p:cNvSpPr>
            <a:spLocks noGrp="1"/>
          </p:cNvSpPr>
          <p:nvPr>
            <p:ph type="sldNum" sz="quarter" idx="11"/>
          </p:nvPr>
        </p:nvSpPr>
        <p:spPr/>
        <p:txBody>
          <a:bodyPr/>
          <a:lstStyle>
            <a:lvl1pPr>
              <a:defRPr/>
            </a:lvl1pPr>
          </a:lstStyle>
          <a:p>
            <a:pPr>
              <a:defRPr/>
            </a:pPr>
            <a:fld id="{9DD1CFFA-8140-44CC-A40B-DFAEF2E958E3}" type="slidenum">
              <a:rPr lang="en-US"/>
              <a:pPr>
                <a:defRPr/>
              </a:pPr>
              <a:t>‹#›</a:t>
            </a:fld>
            <a:endParaRPr lang="en-US" sz="1400" dirty="0">
              <a:latin typeface="Arial"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9BA00F-C15D-40D7-B1A7-9873E625B9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737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BDAC7B-EC18-4F69-8197-6B9CB1ECDCF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0533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C52AEBD-D539-4321-B8B3-1BDE8A5C057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5304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10CFBC-0F4C-40F0-AACF-8E39E61B34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28186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84363C-7734-4C51-8A7D-60E08B1A42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514117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C1632F-9FB4-4C6B-9470-FC1AC268D1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96634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275D46-09FC-4A0B-B9AB-0CB83E75F7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9370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CE1B5C-BA98-4006-8E0D-7F6433D9628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61136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2216425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7" name="Table Placeholder 6"/>
          <p:cNvSpPr>
            <a:spLocks noGrp="1"/>
          </p:cNvSpPr>
          <p:nvPr>
            <p:ph type="tbl" sz="quarter" idx="13"/>
          </p:nvPr>
        </p:nvSpPr>
        <p:spPr>
          <a:xfrm>
            <a:off x="457200" y="1447800"/>
            <a:ext cx="8229600" cy="4572000"/>
          </a:xfrm>
        </p:spPr>
        <p:txBody>
          <a:bodyPr rtlCol="0">
            <a:normAutofit/>
          </a:bodyPr>
          <a:lstStyle>
            <a:lvl1pPr>
              <a:defRPr>
                <a:solidFill>
                  <a:schemeClr val="bg1"/>
                </a:solidFill>
              </a:defRPr>
            </a:lvl1pPr>
          </a:lstStyle>
          <a:p>
            <a:pPr lvl="0"/>
            <a:endParaRPr lang="en-US" noProof="0" dirty="0"/>
          </a:p>
        </p:txBody>
      </p:sp>
      <p:sp>
        <p:nvSpPr>
          <p:cNvPr id="5" name="Footer Placeholder 4"/>
          <p:cNvSpPr>
            <a:spLocks noGrp="1"/>
          </p:cNvSpPr>
          <p:nvPr>
            <p:ph type="ftr" sz="quarter" idx="15"/>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BC95D83-5B73-4DD8-A75C-C7B53DBD9A1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1293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385047"/>
            <a:ext cx="3810000" cy="492162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85047"/>
            <a:ext cx="3810000" cy="492162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7F7BBE67-B3D0-4F17-AB43-0FFFF70BD775}" type="slidenum">
              <a:rPr lang="en-US"/>
              <a:pPr>
                <a:defRPr/>
              </a:pPr>
              <a:t>‹#›</a:t>
            </a:fld>
            <a:endParaRPr lang="en-US" sz="1400" dirty="0">
              <a:latin typeface="Arial"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09B297-5A80-4060-B37D-9C5486FAA92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511385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097ED0-FD7E-423A-B446-A615FBFCB3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16453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9BA00F-C15D-40D7-B1A7-9873E625B9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9325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BDAC7B-EC18-4F69-8197-6B9CB1ECDCF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873850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C52AEBD-D539-4321-B8B3-1BDE8A5C057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2548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10CFBC-0F4C-40F0-AACF-8E39E61B34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450775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84363C-7734-4C51-8A7D-60E08B1A42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650672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C1632F-9FB4-4C6B-9470-FC1AC268D1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191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275D46-09FC-4A0B-B9AB-0CB83E75F7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17669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CE1B5C-BA98-4006-8E0D-7F6433D9628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8630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A4624807-03D1-4D82-87D2-E5151F74A2DA}" type="slidenum">
              <a:rPr lang="en-US" smtClean="0"/>
              <a:pPr>
                <a:defRPr/>
              </a:pPr>
              <a:t>‹#›</a:t>
            </a:fld>
            <a:endParaRPr lang="en-US" dirty="0"/>
          </a:p>
        </p:txBody>
      </p:sp>
      <p:sp>
        <p:nvSpPr>
          <p:cNvPr id="5" name="Text Placeholder 4"/>
          <p:cNvSpPr>
            <a:spLocks noGrp="1"/>
          </p:cNvSpPr>
          <p:nvPr>
            <p:ph type="body" sz="quarter" idx="11"/>
          </p:nvPr>
        </p:nvSpPr>
        <p:spPr>
          <a:xfrm>
            <a:off x="479425" y="1437371"/>
            <a:ext cx="8229600" cy="607560"/>
          </a:xfrm>
        </p:spPr>
        <p:txBody>
          <a:bodyPr/>
          <a:lstStyle/>
          <a:p>
            <a:pPr lvl="0"/>
            <a:r>
              <a:rPr lang="en-US" smtClean="0"/>
              <a:t>Click to edit Master text styles</a:t>
            </a:r>
          </a:p>
        </p:txBody>
      </p:sp>
      <p:sp>
        <p:nvSpPr>
          <p:cNvPr id="6" name="Content Placeholder 3"/>
          <p:cNvSpPr>
            <a:spLocks noGrp="1"/>
          </p:cNvSpPr>
          <p:nvPr>
            <p:ph sz="half" idx="2" hasCustomPrompt="1"/>
          </p:nvPr>
        </p:nvSpPr>
        <p:spPr>
          <a:xfrm>
            <a:off x="457200" y="2104176"/>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12" hasCustomPrompt="1"/>
          </p:nvPr>
        </p:nvSpPr>
        <p:spPr>
          <a:xfrm>
            <a:off x="4673600" y="2111433"/>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1845161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7" name="Table Placeholder 6"/>
          <p:cNvSpPr>
            <a:spLocks noGrp="1"/>
          </p:cNvSpPr>
          <p:nvPr>
            <p:ph type="tbl" sz="quarter" idx="13"/>
          </p:nvPr>
        </p:nvSpPr>
        <p:spPr>
          <a:xfrm>
            <a:off x="457200" y="1447800"/>
            <a:ext cx="8229600" cy="4572000"/>
          </a:xfrm>
        </p:spPr>
        <p:txBody>
          <a:bodyPr rtlCol="0">
            <a:normAutofit/>
          </a:bodyPr>
          <a:lstStyle>
            <a:lvl1pPr>
              <a:defRPr>
                <a:solidFill>
                  <a:schemeClr val="bg1"/>
                </a:solidFill>
              </a:defRPr>
            </a:lvl1pPr>
          </a:lstStyle>
          <a:p>
            <a:pPr lvl="0"/>
            <a:endParaRPr lang="en-US" noProof="0" dirty="0"/>
          </a:p>
        </p:txBody>
      </p:sp>
      <p:sp>
        <p:nvSpPr>
          <p:cNvPr id="5" name="Footer Placeholder 4"/>
          <p:cNvSpPr>
            <a:spLocks noGrp="1"/>
          </p:cNvSpPr>
          <p:nvPr>
            <p:ph type="ftr" sz="quarter" idx="15"/>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BC95D83-5B73-4DD8-A75C-C7B53DBD9A1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358253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09B297-5A80-4060-B37D-9C5486FAA92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304581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097ED0-FD7E-423A-B446-A615FBFCB3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349170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9BA00F-C15D-40D7-B1A7-9873E625B9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968097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BDAC7B-EC18-4F69-8197-6B9CB1ECDCF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023406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C52AEBD-D539-4321-B8B3-1BDE8A5C057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442210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10CFBC-0F4C-40F0-AACF-8E39E61B34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280436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84363C-7734-4C51-8A7D-60E08B1A42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850107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C1632F-9FB4-4C6B-9470-FC1AC268D1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379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7374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97741"/>
            <a:ext cx="4040188" cy="420893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374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97741"/>
            <a:ext cx="4041775" cy="420892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8"/>
          <p:cNvSpPr>
            <a:spLocks noGrp="1"/>
          </p:cNvSpPr>
          <p:nvPr>
            <p:ph type="sldNum" sz="quarter" idx="11"/>
          </p:nvPr>
        </p:nvSpPr>
        <p:spPr/>
        <p:txBody>
          <a:bodyPr/>
          <a:lstStyle>
            <a:lvl1pPr>
              <a:defRPr/>
            </a:lvl1pPr>
          </a:lstStyle>
          <a:p>
            <a:pPr>
              <a:defRPr/>
            </a:pPr>
            <a:fld id="{F82C9170-F4A7-4869-98A2-C5C61E4B3278}" type="slidenum">
              <a:rPr lang="en-US"/>
              <a:pPr>
                <a:defRPr/>
              </a:pPr>
              <a:t>‹#›</a:t>
            </a:fld>
            <a:endParaRPr lang="en-US" sz="1400" dirty="0">
              <a:latin typeface="Arial"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275D46-09FC-4A0B-B9AB-0CB83E75F7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6838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CE1B5C-BA98-4006-8E0D-7F6433D9628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648731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2603173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7" name="Table Placeholder 6"/>
          <p:cNvSpPr>
            <a:spLocks noGrp="1"/>
          </p:cNvSpPr>
          <p:nvPr>
            <p:ph type="tbl" sz="quarter" idx="13"/>
          </p:nvPr>
        </p:nvSpPr>
        <p:spPr>
          <a:xfrm>
            <a:off x="457200" y="1447800"/>
            <a:ext cx="8229600" cy="4572000"/>
          </a:xfrm>
        </p:spPr>
        <p:txBody>
          <a:bodyPr rtlCol="0">
            <a:normAutofit/>
          </a:bodyPr>
          <a:lstStyle>
            <a:lvl1pPr>
              <a:defRPr>
                <a:solidFill>
                  <a:schemeClr val="bg1"/>
                </a:solidFill>
              </a:defRPr>
            </a:lvl1pPr>
          </a:lstStyle>
          <a:p>
            <a:pPr lvl="0"/>
            <a:endParaRPr lang="en-US" noProof="0" dirty="0"/>
          </a:p>
        </p:txBody>
      </p:sp>
      <p:sp>
        <p:nvSpPr>
          <p:cNvPr id="5" name="Footer Placeholder 4"/>
          <p:cNvSpPr>
            <a:spLocks noGrp="1"/>
          </p:cNvSpPr>
          <p:nvPr>
            <p:ph type="ftr" sz="quarter" idx="15"/>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BC95D83-5B73-4DD8-A75C-C7B53DBD9A1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18345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09B297-5A80-4060-B37D-9C5486FAA92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64712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097ED0-FD7E-423A-B446-A615FBFCB3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515422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9BA00F-C15D-40D7-B1A7-9873E625B9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935665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BDAC7B-EC18-4F69-8197-6B9CB1ECDCF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3691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C52AEBD-D539-4321-B8B3-1BDE8A5C057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70902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10CFBC-0F4C-40F0-AACF-8E39E61B34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9349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smtClean="0"/>
              <a:t>Click to edit Master title style</a:t>
            </a:r>
            <a:endParaRPr lang="en-US" dirty="0"/>
          </a:p>
        </p:txBody>
      </p:sp>
      <p:sp>
        <p:nvSpPr>
          <p:cNvPr id="4" name="Slide Number Placeholder 4"/>
          <p:cNvSpPr>
            <a:spLocks noGrp="1"/>
          </p:cNvSpPr>
          <p:nvPr>
            <p:ph type="sldNum" sz="quarter" idx="11"/>
          </p:nvPr>
        </p:nvSpPr>
        <p:spPr/>
        <p:txBody>
          <a:bodyPr/>
          <a:lstStyle>
            <a:lvl1pPr>
              <a:defRPr/>
            </a:lvl1pPr>
          </a:lstStyle>
          <a:p>
            <a:pPr>
              <a:defRPr/>
            </a:pPr>
            <a:fld id="{F6CEB9F7-E20C-4A9F-A27B-04456B6CAFA0}" type="slidenum">
              <a:rPr lang="en-US"/>
              <a:pPr>
                <a:defRPr/>
              </a:pPr>
              <a:t>‹#›</a:t>
            </a:fld>
            <a:endParaRPr lang="en-US" sz="1400" dirty="0">
              <a:latin typeface="Arial"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84363C-7734-4C51-8A7D-60E08B1A42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490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C1632F-9FB4-4C6B-9470-FC1AC268D1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602115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275D46-09FC-4A0B-B9AB-0CB83E75F7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91878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CE1B5C-BA98-4006-8E0D-7F6433D9628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3952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517486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7" name="Table Placeholder 6"/>
          <p:cNvSpPr>
            <a:spLocks noGrp="1"/>
          </p:cNvSpPr>
          <p:nvPr>
            <p:ph type="tbl" sz="quarter" idx="13"/>
          </p:nvPr>
        </p:nvSpPr>
        <p:spPr>
          <a:xfrm>
            <a:off x="457200" y="1447800"/>
            <a:ext cx="8229600" cy="4572000"/>
          </a:xfrm>
        </p:spPr>
        <p:txBody>
          <a:bodyPr rtlCol="0">
            <a:normAutofit/>
          </a:bodyPr>
          <a:lstStyle>
            <a:lvl1pPr>
              <a:defRPr>
                <a:solidFill>
                  <a:schemeClr val="bg1"/>
                </a:solidFill>
              </a:defRPr>
            </a:lvl1pPr>
          </a:lstStyle>
          <a:p>
            <a:pPr lvl="0"/>
            <a:endParaRPr lang="en-US" noProof="0" dirty="0"/>
          </a:p>
        </p:txBody>
      </p:sp>
      <p:sp>
        <p:nvSpPr>
          <p:cNvPr id="5" name="Footer Placeholder 4"/>
          <p:cNvSpPr>
            <a:spLocks noGrp="1"/>
          </p:cNvSpPr>
          <p:nvPr>
            <p:ph type="ftr" sz="quarter" idx="15"/>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BC95D83-5B73-4DD8-A75C-C7B53DBD9A1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255896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09B297-5A80-4060-B37D-9C5486FAA92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472915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097ED0-FD7E-423A-B446-A615FBFCB3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27711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9BA00F-C15D-40D7-B1A7-9873E625B9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750507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BDAC7B-EC18-4F69-8197-6B9CB1ECDCF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086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dirty="0">
              <a:latin typeface="Arial" charset="0"/>
            </a:endParaRPr>
          </a:p>
        </p:txBody>
      </p:sp>
      <p:sp>
        <p:nvSpPr>
          <p:cNvPr id="5" name="Text Placeholder 4"/>
          <p:cNvSpPr>
            <a:spLocks noGrp="1"/>
          </p:cNvSpPr>
          <p:nvPr>
            <p:ph type="body" sz="quarter" idx="12"/>
          </p:nvPr>
        </p:nvSpPr>
        <p:spPr>
          <a:xfrm>
            <a:off x="881063" y="980902"/>
            <a:ext cx="7348537" cy="51706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C52AEBD-D539-4321-B8B3-1BDE8A5C057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072264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10CFBC-0F4C-40F0-AACF-8E39E61B34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514215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84363C-7734-4C51-8A7D-60E08B1A42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885392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C1632F-9FB4-4C6B-9470-FC1AC268D1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528260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275D46-09FC-4A0B-B9AB-0CB83E75F7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310291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CE1B5C-BA98-4006-8E0D-7F6433D9628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24099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1845649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7" name="Table Placeholder 6"/>
          <p:cNvSpPr>
            <a:spLocks noGrp="1"/>
          </p:cNvSpPr>
          <p:nvPr>
            <p:ph type="tbl" sz="quarter" idx="13"/>
          </p:nvPr>
        </p:nvSpPr>
        <p:spPr>
          <a:xfrm>
            <a:off x="457200" y="1447800"/>
            <a:ext cx="8229600" cy="4572000"/>
          </a:xfrm>
        </p:spPr>
        <p:txBody>
          <a:bodyPr rtlCol="0">
            <a:normAutofit/>
          </a:bodyPr>
          <a:lstStyle>
            <a:lvl1pPr>
              <a:defRPr>
                <a:solidFill>
                  <a:schemeClr val="bg1"/>
                </a:solidFill>
              </a:defRPr>
            </a:lvl1pPr>
          </a:lstStyle>
          <a:p>
            <a:pPr lvl="0"/>
            <a:endParaRPr lang="en-US" noProof="0" dirty="0"/>
          </a:p>
        </p:txBody>
      </p:sp>
      <p:sp>
        <p:nvSpPr>
          <p:cNvPr id="5" name="Footer Placeholder 4"/>
          <p:cNvSpPr>
            <a:spLocks noGrp="1"/>
          </p:cNvSpPr>
          <p:nvPr>
            <p:ph type="ftr" sz="quarter" idx="15"/>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BC95D83-5B73-4DD8-A75C-C7B53DBD9A1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631916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09B297-5A80-4060-B37D-9C5486FAA92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386527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097ED0-FD7E-423A-B446-A615FBFCB3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41158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6"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70646" y="780210"/>
            <a:ext cx="82296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470647" y="1438834"/>
            <a:ext cx="8243047" cy="4881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270"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
        <p:nvSpPr>
          <p:cNvPr id="13" name="TextBox 12"/>
          <p:cNvSpPr txBox="1"/>
          <p:nvPr/>
        </p:nvSpPr>
        <p:spPr>
          <a:xfrm>
            <a:off x="4124325" y="6343650"/>
            <a:ext cx="4989513" cy="246221"/>
          </a:xfrm>
          <a:prstGeom prst="rect">
            <a:avLst/>
          </a:prstGeom>
          <a:solidFill>
            <a:srgbClr val="91A3BB"/>
          </a:solidFill>
          <a:ln>
            <a:solidFill>
              <a:schemeClr val="tx1"/>
            </a:solidFill>
          </a:ln>
        </p:spPr>
        <p:txBody>
          <a:bodyPr>
            <a:spAutoFit/>
          </a:bodyPr>
          <a:lstStyle/>
          <a:p>
            <a:pPr algn="r">
              <a:defRPr/>
            </a:pPr>
            <a:r>
              <a:rPr lang="en-US" sz="1000" baseline="0" dirty="0" smtClean="0">
                <a:latin typeface="+mn-lt"/>
              </a:rPr>
              <a:t>Module 8: Assessing Safety in Out-of-Home Care</a:t>
            </a:r>
          </a:p>
        </p:txBody>
      </p:sp>
      <p:grpSp>
        <p:nvGrpSpPr>
          <p:cNvPr id="14" name="Group 17"/>
          <p:cNvGrpSpPr>
            <a:grpSpLocks/>
          </p:cNvGrpSpPr>
          <p:nvPr/>
        </p:nvGrpSpPr>
        <p:grpSpPr bwMode="auto">
          <a:xfrm>
            <a:off x="14288" y="6343650"/>
            <a:ext cx="4024312" cy="246063"/>
            <a:chOff x="14514" y="6343702"/>
            <a:chExt cx="4023360" cy="246221"/>
          </a:xfrm>
        </p:grpSpPr>
        <p:sp>
          <p:nvSpPr>
            <p:cNvPr id="15" name="TextBox 14"/>
            <p:cNvSpPr txBox="1"/>
            <p:nvPr userDrawn="1"/>
          </p:nvSpPr>
          <p:spPr>
            <a:xfrm>
              <a:off x="14514" y="6343702"/>
              <a:ext cx="4023360" cy="246221"/>
            </a:xfrm>
            <a:prstGeom prst="rect">
              <a:avLst/>
            </a:prstGeom>
            <a:solidFill>
              <a:srgbClr val="91A3BB"/>
            </a:solidFill>
            <a:ln w="6350">
              <a:solidFill>
                <a:schemeClr val="tx1"/>
              </a:solidFill>
            </a:ln>
          </p:spPr>
          <p:txBody>
            <a:bodyPr>
              <a:spAutoFit/>
            </a:bodyPr>
            <a:lstStyle/>
            <a:p>
              <a:pPr eaLnBrk="0" hangingPunct="0">
                <a:defRPr/>
              </a:pPr>
              <a:r>
                <a:rPr lang="en-US" sz="1000" dirty="0">
                  <a:latin typeface="Georgia" pitchFamily="18" charset="0"/>
                  <a:ea typeface="ＭＳ Ｐゴシック" pitchFamily="16" charset="-128"/>
                  <a:cs typeface="+mn-cs"/>
                </a:rPr>
                <a:t>The Pennsylvania Child Welfare </a:t>
              </a:r>
              <a:r>
                <a:rPr lang="en-US" sz="1000" dirty="0" smtClean="0">
                  <a:latin typeface="Georgia" pitchFamily="18" charset="0"/>
                  <a:ea typeface="ＭＳ Ｐゴシック" pitchFamily="16" charset="-128"/>
                  <a:cs typeface="+mn-cs"/>
                </a:rPr>
                <a:t>Resource</a:t>
              </a:r>
              <a:r>
                <a:rPr lang="en-US" sz="1000" baseline="0" dirty="0" smtClean="0">
                  <a:latin typeface="Georgia" pitchFamily="18" charset="0"/>
                  <a:ea typeface="ＭＳ Ｐゴシック" pitchFamily="16" charset="-128"/>
                  <a:cs typeface="+mn-cs"/>
                </a:rPr>
                <a:t> Center</a:t>
              </a:r>
              <a:endParaRPr lang="en-US" sz="1000" dirty="0">
                <a:latin typeface="Georgia" pitchFamily="18" charset="0"/>
                <a:ea typeface="ＭＳ Ｐゴシック" pitchFamily="16" charset="-128"/>
                <a:cs typeface="+mn-cs"/>
              </a:endParaRPr>
            </a:p>
          </p:txBody>
        </p:sp>
        <p:cxnSp>
          <p:nvCxnSpPr>
            <p:cNvPr id="16" name="Straight Connector 15"/>
            <p:cNvCxnSpPr/>
            <p:nvPr userDrawn="1"/>
          </p:nvCxnSpPr>
          <p:spPr>
            <a:xfrm>
              <a:off x="95457" y="6554976"/>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843" r:id="rId1"/>
    <p:sldLayoutId id="2147483835" r:id="rId2"/>
    <p:sldLayoutId id="2147483846" r:id="rId3"/>
    <p:sldLayoutId id="2147483845" r:id="rId4"/>
    <p:sldLayoutId id="2147483837" r:id="rId5"/>
    <p:sldLayoutId id="2147483847" r:id="rId6"/>
    <p:sldLayoutId id="2147483838" r:id="rId7"/>
    <p:sldLayoutId id="2147483839" r:id="rId8"/>
    <p:sldLayoutId id="2147483848" r:id="rId9"/>
    <p:sldLayoutId id="2147483840" r:id="rId10"/>
    <p:sldLayoutId id="2147483841" r:id="rId11"/>
    <p:sldLayoutId id="2147483842" r:id="rId12"/>
    <p:sldLayoutId id="2147483849" r:id="rId13"/>
    <p:sldLayoutId id="2147483992"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Georgia" panose="02040502050405020303" pitchFamily="18" charset="0"/>
                <a:ea typeface="+mn-ea"/>
              </a:defRPr>
            </a:lvl1pPr>
          </a:lstStyle>
          <a:p>
            <a:pPr>
              <a:defRPr/>
            </a:pPr>
            <a:fld id="{A4624807-03D1-4D82-87D2-E5151F74A2DA}" type="slidenum">
              <a:rPr lang="en-US" smtClean="0"/>
              <a:pPr>
                <a:defRPr/>
              </a:pPr>
              <a:t>‹#›</a:t>
            </a:fld>
            <a:endParaRPr lang="en-US" dirty="0"/>
          </a:p>
        </p:txBody>
      </p:sp>
    </p:spTree>
    <p:extLst>
      <p:ext uri="{BB962C8B-B14F-4D97-AF65-F5344CB8AC3E}">
        <p14:creationId xmlns:p14="http://schemas.microsoft.com/office/powerpoint/2010/main" val="4203468452"/>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F56F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CC0AEFD5-6136-4734-85AA-BA5A9B299A38}" type="slidenum">
              <a:rPr lang="en-US">
                <a:solidFill>
                  <a:prstClr val="black">
                    <a:tint val="75000"/>
                  </a:prstClr>
                </a:solidFill>
                <a:ea typeface="+mn-ea"/>
              </a:rPr>
              <a:pPr eaLnBrk="1" hangingPunct="1">
                <a:defRPr/>
              </a:pPr>
              <a:t>‹#›</a:t>
            </a:fld>
            <a:endParaRPr lang="en-US" dirty="0">
              <a:solidFill>
                <a:prstClr val="black">
                  <a:tint val="75000"/>
                </a:prstClr>
              </a:solidFill>
              <a:ea typeface="+mn-ea"/>
            </a:endParaRPr>
          </a:p>
        </p:txBody>
      </p:sp>
    </p:spTree>
    <p:extLst>
      <p:ext uri="{BB962C8B-B14F-4D97-AF65-F5344CB8AC3E}">
        <p14:creationId xmlns:p14="http://schemas.microsoft.com/office/powerpoint/2010/main" val="30095049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F56F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CC0AEFD5-6136-4734-85AA-BA5A9B299A38}" type="slidenum">
              <a:rPr lang="en-US">
                <a:solidFill>
                  <a:prstClr val="black">
                    <a:tint val="75000"/>
                  </a:prstClr>
                </a:solidFill>
                <a:ea typeface="+mn-ea"/>
              </a:rPr>
              <a:pPr eaLnBrk="1" hangingPunct="1">
                <a:defRPr/>
              </a:pPr>
              <a:t>‹#›</a:t>
            </a:fld>
            <a:endParaRPr lang="en-US" dirty="0">
              <a:solidFill>
                <a:prstClr val="black">
                  <a:tint val="75000"/>
                </a:prstClr>
              </a:solidFill>
              <a:ea typeface="+mn-ea"/>
            </a:endParaRPr>
          </a:p>
        </p:txBody>
      </p:sp>
    </p:spTree>
    <p:extLst>
      <p:ext uri="{BB962C8B-B14F-4D97-AF65-F5344CB8AC3E}">
        <p14:creationId xmlns:p14="http://schemas.microsoft.com/office/powerpoint/2010/main" val="3490271319"/>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F56F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CC0AEFD5-6136-4734-85AA-BA5A9B299A38}" type="slidenum">
              <a:rPr lang="en-US">
                <a:solidFill>
                  <a:prstClr val="black">
                    <a:tint val="75000"/>
                  </a:prstClr>
                </a:solidFill>
                <a:ea typeface="+mn-ea"/>
              </a:rPr>
              <a:pPr eaLnBrk="1" hangingPunct="1">
                <a:defRPr/>
              </a:pPr>
              <a:t>‹#›</a:t>
            </a:fld>
            <a:endParaRPr lang="en-US" dirty="0">
              <a:solidFill>
                <a:prstClr val="black">
                  <a:tint val="75000"/>
                </a:prstClr>
              </a:solidFill>
              <a:ea typeface="+mn-ea"/>
            </a:endParaRPr>
          </a:p>
        </p:txBody>
      </p:sp>
    </p:spTree>
    <p:extLst>
      <p:ext uri="{BB962C8B-B14F-4D97-AF65-F5344CB8AC3E}">
        <p14:creationId xmlns:p14="http://schemas.microsoft.com/office/powerpoint/2010/main" val="1227505680"/>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2F56F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CC0AEFD5-6136-4734-85AA-BA5A9B299A38}" type="slidenum">
              <a:rPr lang="en-US">
                <a:solidFill>
                  <a:prstClr val="black">
                    <a:tint val="75000"/>
                  </a:prstClr>
                </a:solidFill>
                <a:ea typeface="+mn-ea"/>
              </a:rPr>
              <a:pPr eaLnBrk="1" hangingPunct="1">
                <a:defRPr/>
              </a:pPr>
              <a:t>‹#›</a:t>
            </a:fld>
            <a:endParaRPr lang="en-US" dirty="0">
              <a:solidFill>
                <a:prstClr val="black">
                  <a:tint val="75000"/>
                </a:prstClr>
              </a:solidFill>
              <a:ea typeface="+mn-ea"/>
            </a:endParaRPr>
          </a:p>
        </p:txBody>
      </p:sp>
    </p:spTree>
    <p:extLst>
      <p:ext uri="{BB962C8B-B14F-4D97-AF65-F5344CB8AC3E}">
        <p14:creationId xmlns:p14="http://schemas.microsoft.com/office/powerpoint/2010/main" val="1784948023"/>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2F56F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CC0AEFD5-6136-4734-85AA-BA5A9B299A38}" type="slidenum">
              <a:rPr lang="en-US">
                <a:solidFill>
                  <a:prstClr val="black">
                    <a:tint val="75000"/>
                  </a:prstClr>
                </a:solidFill>
                <a:ea typeface="+mn-ea"/>
              </a:rPr>
              <a:pPr eaLnBrk="1" hangingPunct="1">
                <a:defRPr/>
              </a:pPr>
              <a:t>‹#›</a:t>
            </a:fld>
            <a:endParaRPr lang="en-US" dirty="0">
              <a:solidFill>
                <a:prstClr val="black">
                  <a:tint val="75000"/>
                </a:prstClr>
              </a:solidFill>
              <a:ea typeface="+mn-ea"/>
            </a:endParaRPr>
          </a:p>
        </p:txBody>
      </p:sp>
    </p:spTree>
    <p:extLst>
      <p:ext uri="{BB962C8B-B14F-4D97-AF65-F5344CB8AC3E}">
        <p14:creationId xmlns:p14="http://schemas.microsoft.com/office/powerpoint/2010/main" val="3538300378"/>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2F56F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CC0AEFD5-6136-4734-85AA-BA5A9B299A38}" type="slidenum">
              <a:rPr lang="en-US">
                <a:solidFill>
                  <a:prstClr val="black">
                    <a:tint val="75000"/>
                  </a:prstClr>
                </a:solidFill>
                <a:ea typeface="+mn-ea"/>
              </a:rPr>
              <a:pPr eaLnBrk="1" hangingPunct="1">
                <a:defRPr/>
              </a:pPr>
              <a:t>‹#›</a:t>
            </a:fld>
            <a:endParaRPr lang="en-US" dirty="0">
              <a:solidFill>
                <a:prstClr val="black">
                  <a:tint val="75000"/>
                </a:prstClr>
              </a:solidFill>
              <a:ea typeface="+mn-ea"/>
            </a:endParaRPr>
          </a:p>
        </p:txBody>
      </p:sp>
    </p:spTree>
    <p:extLst>
      <p:ext uri="{BB962C8B-B14F-4D97-AF65-F5344CB8AC3E}">
        <p14:creationId xmlns:p14="http://schemas.microsoft.com/office/powerpoint/2010/main" val="2739161756"/>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2F56F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CC0AEFD5-6136-4734-85AA-BA5A9B299A38}" type="slidenum">
              <a:rPr lang="en-US">
                <a:solidFill>
                  <a:prstClr val="black">
                    <a:tint val="75000"/>
                  </a:prstClr>
                </a:solidFill>
                <a:ea typeface="+mn-ea"/>
              </a:rPr>
              <a:pPr eaLnBrk="1" hangingPunct="1">
                <a:defRPr/>
              </a:pPr>
              <a:t>‹#›</a:t>
            </a:fld>
            <a:endParaRPr lang="en-US" dirty="0">
              <a:solidFill>
                <a:prstClr val="black">
                  <a:tint val="75000"/>
                </a:prstClr>
              </a:solidFill>
              <a:ea typeface="+mn-ea"/>
            </a:endParaRPr>
          </a:p>
        </p:txBody>
      </p:sp>
    </p:spTree>
    <p:extLst>
      <p:ext uri="{BB962C8B-B14F-4D97-AF65-F5344CB8AC3E}">
        <p14:creationId xmlns:p14="http://schemas.microsoft.com/office/powerpoint/2010/main" val="1948102422"/>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hyperlink" Target="http://www.cdc.gov/nccdphp/ace/index.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304800" y="2217058"/>
            <a:ext cx="8534400" cy="914400"/>
          </a:xfrm>
        </p:spPr>
        <p:txBody>
          <a:bodyPr/>
          <a:lstStyle/>
          <a:p>
            <a:pPr lvl="0"/>
            <a:r>
              <a:rPr lang="en-US" dirty="0"/>
              <a:t>Charting the Course towards Permanency for Children in Pennsylvania</a:t>
            </a:r>
          </a:p>
          <a:p>
            <a:endParaRPr lang="en-US" dirty="0"/>
          </a:p>
        </p:txBody>
      </p:sp>
      <p:sp>
        <p:nvSpPr>
          <p:cNvPr id="17" name="Text Placeholder 16"/>
          <p:cNvSpPr>
            <a:spLocks noGrp="1"/>
          </p:cNvSpPr>
          <p:nvPr>
            <p:ph type="body" sz="quarter" idx="11"/>
          </p:nvPr>
        </p:nvSpPr>
        <p:spPr>
          <a:xfrm>
            <a:off x="304800" y="3203175"/>
            <a:ext cx="8543365" cy="1132342"/>
          </a:xfrm>
        </p:spPr>
        <p:txBody>
          <a:bodyPr/>
          <a:lstStyle/>
          <a:p>
            <a:pPr lvl="0"/>
            <a:endParaRPr lang="en-US" dirty="0" smtClean="0"/>
          </a:p>
          <a:p>
            <a:pPr lvl="0"/>
            <a:r>
              <a:rPr lang="en-US" b="1" dirty="0" smtClean="0"/>
              <a:t>Module </a:t>
            </a:r>
            <a:r>
              <a:rPr lang="en-US" b="1" dirty="0"/>
              <a:t>8</a:t>
            </a:r>
            <a:r>
              <a:rPr lang="en-US" b="1" dirty="0" smtClean="0"/>
              <a:t>: </a:t>
            </a:r>
            <a:endParaRPr lang="en-US" b="1" dirty="0"/>
          </a:p>
          <a:p>
            <a:pPr lvl="0"/>
            <a:r>
              <a:rPr lang="en-US" b="1" dirty="0" smtClean="0"/>
              <a:t>Assessing Safety in Out-of-Home Care</a:t>
            </a:r>
            <a:endParaRPr lang="en-US" dirty="0"/>
          </a:p>
        </p:txBody>
      </p:sp>
    </p:spTree>
    <p:extLst>
      <p:ext uri="{BB962C8B-B14F-4D97-AF65-F5344CB8AC3E}">
        <p14:creationId xmlns:p14="http://schemas.microsoft.com/office/powerpoint/2010/main" val="2107143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09600"/>
            <a:ext cx="8229600" cy="590550"/>
          </a:xfrm>
        </p:spPr>
        <p:txBody>
          <a:bodyPr/>
          <a:lstStyle/>
          <a:p>
            <a:pPr algn="ctr" eaLnBrk="1" hangingPunct="1"/>
            <a:r>
              <a:rPr lang="en-US" altLang="en-US" smtClean="0"/>
              <a:t>Agenda</a:t>
            </a:r>
          </a:p>
        </p:txBody>
      </p:sp>
      <p:sp>
        <p:nvSpPr>
          <p:cNvPr id="13315" name="Content Placeholder 2"/>
          <p:cNvSpPr>
            <a:spLocks noGrp="1"/>
          </p:cNvSpPr>
          <p:nvPr>
            <p:ph idx="1"/>
          </p:nvPr>
        </p:nvSpPr>
        <p:spPr>
          <a:xfrm>
            <a:off x="469900" y="914400"/>
            <a:ext cx="8248650" cy="4881563"/>
          </a:xfrm>
        </p:spPr>
        <p:txBody>
          <a:bodyPr/>
          <a:lstStyle/>
          <a:p>
            <a:pPr marL="0" indent="0" eaLnBrk="1" hangingPunct="1">
              <a:buNone/>
            </a:pPr>
            <a:r>
              <a:rPr lang="en-US" altLang="en-US" dirty="0" smtClean="0"/>
              <a:t>Day 1</a:t>
            </a:r>
          </a:p>
          <a:p>
            <a:pPr lvl="1" eaLnBrk="1" hangingPunct="1">
              <a:buFont typeface="Arial" panose="020B0604020202020204" pitchFamily="34" charset="0"/>
              <a:buChar char="•"/>
            </a:pPr>
            <a:r>
              <a:rPr lang="en-US" altLang="en-US" dirty="0" smtClean="0"/>
              <a:t>Welcome &amp; Introductions</a:t>
            </a:r>
          </a:p>
          <a:p>
            <a:pPr lvl="1" eaLnBrk="1" hangingPunct="1">
              <a:buFont typeface="Arial" panose="020B0604020202020204" pitchFamily="34" charset="0"/>
              <a:buChar char="•"/>
            </a:pPr>
            <a:r>
              <a:rPr lang="en-US" altLang="en-US" dirty="0" smtClean="0"/>
              <a:t>Defining Out-of-Home Care</a:t>
            </a:r>
          </a:p>
          <a:p>
            <a:pPr lvl="1" eaLnBrk="1" hangingPunct="1">
              <a:buFont typeface="Arial" panose="020B0604020202020204" pitchFamily="34" charset="0"/>
              <a:buChar char="•"/>
            </a:pPr>
            <a:r>
              <a:rPr lang="en-US" altLang="en-US" dirty="0" smtClean="0"/>
              <a:t>Knowing the Child to be Placed</a:t>
            </a:r>
          </a:p>
          <a:p>
            <a:pPr lvl="1" eaLnBrk="1" hangingPunct="1">
              <a:buFont typeface="Arial" panose="020B0604020202020204" pitchFamily="34" charset="0"/>
              <a:buChar char="•"/>
            </a:pPr>
            <a:r>
              <a:rPr lang="en-US" altLang="en-US" dirty="0" smtClean="0"/>
              <a:t>Present Danger</a:t>
            </a:r>
          </a:p>
          <a:p>
            <a:pPr lvl="1" eaLnBrk="1" hangingPunct="1">
              <a:buFont typeface="Arial" panose="020B0604020202020204" pitchFamily="34" charset="0"/>
              <a:buChar char="•"/>
            </a:pPr>
            <a:r>
              <a:rPr lang="en-US" altLang="en-US" dirty="0" smtClean="0"/>
              <a:t>Indicators of Safety in Out-of-Home Care</a:t>
            </a:r>
          </a:p>
          <a:p>
            <a:pPr marL="0" indent="0" eaLnBrk="1" hangingPunct="1">
              <a:buNone/>
            </a:pPr>
            <a:r>
              <a:rPr lang="en-US" altLang="en-US" dirty="0" smtClean="0"/>
              <a:t>Day 2</a:t>
            </a:r>
          </a:p>
          <a:p>
            <a:pPr lvl="1" eaLnBrk="1" hangingPunct="1">
              <a:buFont typeface="Arial" panose="020B0604020202020204" pitchFamily="34" charset="0"/>
              <a:buChar char="•"/>
            </a:pPr>
            <a:r>
              <a:rPr lang="en-US" altLang="en-US" dirty="0" smtClean="0"/>
              <a:t>Focused Information Collection through Quality Visitation</a:t>
            </a:r>
          </a:p>
          <a:p>
            <a:pPr lvl="1" eaLnBrk="1" hangingPunct="1">
              <a:buFont typeface="Arial" panose="020B0604020202020204" pitchFamily="34" charset="0"/>
              <a:buChar char="•"/>
            </a:pPr>
            <a:r>
              <a:rPr lang="en-US" altLang="en-US" dirty="0" smtClean="0"/>
              <a:t>Analyzing Safety Information &amp; Making the Safety Decision </a:t>
            </a:r>
          </a:p>
          <a:p>
            <a:pPr lvl="1" eaLnBrk="1" hangingPunct="1">
              <a:buFont typeface="Arial" panose="020B0604020202020204" pitchFamily="34" charset="0"/>
              <a:buChar char="•"/>
            </a:pPr>
            <a:r>
              <a:rPr lang="en-US" altLang="en-US" dirty="0" smtClean="0"/>
              <a:t>Workshop Closure &amp; Evaluations</a:t>
            </a:r>
          </a:p>
          <a:p>
            <a:pPr eaLnBrk="1" hangingPunct="1"/>
            <a:endParaRPr lang="en-US" alt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B237095D-7572-426D-B143-AEAFA839E6D1}" type="slidenum">
              <a:rPr lang="en-US"/>
              <a:pPr>
                <a:defRPr/>
              </a:pPr>
              <a:t>10</a:t>
            </a:fld>
            <a:endParaRPr lang="en-US" dirty="0"/>
          </a:p>
        </p:txBody>
      </p:sp>
    </p:spTree>
    <p:extLst>
      <p:ext uri="{BB962C8B-B14F-4D97-AF65-F5344CB8AC3E}">
        <p14:creationId xmlns:p14="http://schemas.microsoft.com/office/powerpoint/2010/main" val="717847110"/>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457200" y="900113"/>
            <a:ext cx="8229600" cy="471487"/>
          </a:xfrm>
        </p:spPr>
        <p:txBody>
          <a:bodyPr/>
          <a:lstStyle/>
          <a:p>
            <a:pPr eaLnBrk="1" hangingPunct="1"/>
            <a:r>
              <a:rPr lang="en-US" altLang="en-US" smtClean="0"/>
              <a:t>Tuning In Activity</a:t>
            </a:r>
          </a:p>
        </p:txBody>
      </p:sp>
      <p:sp>
        <p:nvSpPr>
          <p:cNvPr id="14339" name="Text Placeholder 4"/>
          <p:cNvSpPr>
            <a:spLocks noGrp="1"/>
          </p:cNvSpPr>
          <p:nvPr>
            <p:ph type="body" idx="1"/>
          </p:nvPr>
        </p:nvSpPr>
        <p:spPr>
          <a:xfrm>
            <a:off x="457200" y="1373188"/>
            <a:ext cx="4040188" cy="639762"/>
          </a:xfrm>
        </p:spPr>
        <p:txBody>
          <a:bodyPr/>
          <a:lstStyle/>
          <a:p>
            <a:pPr eaLnBrk="1" hangingPunct="1"/>
            <a:r>
              <a:rPr lang="en-US" altLang="en-US" smtClean="0"/>
              <a:t>Agree	</a:t>
            </a:r>
          </a:p>
        </p:txBody>
      </p:sp>
      <p:pic>
        <p:nvPicPr>
          <p:cNvPr id="14340" name="Picture 2" descr="C:\Documents and Settings\Barry Hitchcock\Local Settings\Temporary Internet Files\Content.IE5\GS5JFB0U\MP900402585[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57200" y="2182813"/>
            <a:ext cx="4040188" cy="4040187"/>
          </a:xfrm>
        </p:spPr>
      </p:pic>
      <p:sp>
        <p:nvSpPr>
          <p:cNvPr id="14341" name="Text Placeholder 6"/>
          <p:cNvSpPr>
            <a:spLocks noGrp="1"/>
          </p:cNvSpPr>
          <p:nvPr>
            <p:ph type="body" sz="quarter" idx="3"/>
          </p:nvPr>
        </p:nvSpPr>
        <p:spPr>
          <a:xfrm>
            <a:off x="4645025" y="1373188"/>
            <a:ext cx="4041775" cy="639762"/>
          </a:xfrm>
        </p:spPr>
        <p:txBody>
          <a:bodyPr/>
          <a:lstStyle/>
          <a:p>
            <a:pPr eaLnBrk="1" hangingPunct="1"/>
            <a:r>
              <a:rPr lang="en-US" altLang="en-US" smtClean="0"/>
              <a:t>Disagree</a:t>
            </a:r>
          </a:p>
        </p:txBody>
      </p:sp>
      <p:pic>
        <p:nvPicPr>
          <p:cNvPr id="14342" name="Picture 2" descr="C:\Documents and Settings\Barry Hitchcock\Local Settings\Temporary Internet Files\Content.IE5\GS5JFB0U\MP900402585[1].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4645025" y="2181225"/>
            <a:ext cx="4041775" cy="4041775"/>
          </a:xfrm>
        </p:spPr>
      </p:pic>
      <p:sp>
        <p:nvSpPr>
          <p:cNvPr id="8" name="Slide Number Placeholder 7"/>
          <p:cNvSpPr>
            <a:spLocks noGrp="1"/>
          </p:cNvSpPr>
          <p:nvPr>
            <p:ph type="sldNum" sz="quarter" idx="4294967295"/>
          </p:nvPr>
        </p:nvSpPr>
        <p:spPr>
          <a:xfrm>
            <a:off x="8126413" y="6616700"/>
            <a:ext cx="1017587" cy="187325"/>
          </a:xfrm>
          <a:prstGeom prst="rect">
            <a:avLst/>
          </a:prstGeom>
        </p:spPr>
        <p:txBody>
          <a:bodyPr/>
          <a:lstStyle/>
          <a:p>
            <a:pPr>
              <a:defRPr/>
            </a:pPr>
            <a:fld id="{D920E86D-B388-4124-B58F-B7658D9CDD9C}" type="slidenum">
              <a:rPr lang="en-US"/>
              <a:pPr>
                <a:defRPr/>
              </a:pPr>
              <a:t>11</a:t>
            </a:fld>
            <a:endParaRPr lang="en-US" dirty="0"/>
          </a:p>
        </p:txBody>
      </p:sp>
    </p:spTree>
    <p:extLst>
      <p:ext uri="{BB962C8B-B14F-4D97-AF65-F5344CB8AC3E}">
        <p14:creationId xmlns:p14="http://schemas.microsoft.com/office/powerpoint/2010/main" val="2277586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469900" y="793750"/>
            <a:ext cx="8229600" cy="603250"/>
          </a:xfrm>
        </p:spPr>
        <p:txBody>
          <a:bodyPr/>
          <a:lstStyle/>
          <a:p>
            <a:pPr eaLnBrk="1" hangingPunct="1"/>
            <a:r>
              <a:rPr lang="en-US" altLang="en-US" smtClean="0"/>
              <a:t>Glossary of Terms</a:t>
            </a:r>
          </a:p>
        </p:txBody>
      </p:sp>
      <p:sp>
        <p:nvSpPr>
          <p:cNvPr id="3" name="Slide Number Placeholder 2"/>
          <p:cNvSpPr>
            <a:spLocks noGrp="1"/>
          </p:cNvSpPr>
          <p:nvPr>
            <p:ph type="sldNum" sz="quarter" idx="4294967295"/>
          </p:nvPr>
        </p:nvSpPr>
        <p:spPr>
          <a:xfrm>
            <a:off x="8126413" y="6616700"/>
            <a:ext cx="1017587" cy="187325"/>
          </a:xfrm>
          <a:prstGeom prst="rect">
            <a:avLst/>
          </a:prstGeom>
        </p:spPr>
        <p:txBody>
          <a:bodyPr/>
          <a:lstStyle/>
          <a:p>
            <a:pPr>
              <a:defRPr/>
            </a:pPr>
            <a:fld id="{562F315B-3E1C-4B1E-BF09-6FA4E7CB853C}" type="slidenum">
              <a:rPr lang="en-US"/>
              <a:pPr>
                <a:defRPr/>
              </a:pPr>
              <a:t>12</a:t>
            </a:fld>
            <a:endParaRPr lang="en-US" dirty="0"/>
          </a:p>
        </p:txBody>
      </p:sp>
      <p:pic>
        <p:nvPicPr>
          <p:cNvPr id="15364" name="Picture 3" descr="C:\Documents and Settings\Barry Hitchcock\Local Settings\Temporary Internet Files\Content.IE5\1LT05G8Y\MP90039958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133600"/>
            <a:ext cx="2505075"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464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9900" y="793750"/>
            <a:ext cx="8229600" cy="590550"/>
          </a:xfrm>
        </p:spPr>
        <p:txBody>
          <a:bodyPr/>
          <a:lstStyle/>
          <a:p>
            <a:pPr eaLnBrk="1" hangingPunct="1"/>
            <a:r>
              <a:rPr lang="en-US" altLang="en-US" smtClean="0"/>
              <a:t>Safety in Out-of-Home Care</a:t>
            </a:r>
          </a:p>
        </p:txBody>
      </p:sp>
      <p:sp>
        <p:nvSpPr>
          <p:cNvPr id="16387" name="Content Placeholder 2"/>
          <p:cNvSpPr>
            <a:spLocks noGrp="1"/>
          </p:cNvSpPr>
          <p:nvPr>
            <p:ph idx="1"/>
          </p:nvPr>
        </p:nvSpPr>
        <p:spPr>
          <a:xfrm>
            <a:off x="469900" y="1438275"/>
            <a:ext cx="8248650" cy="4881563"/>
          </a:xfrm>
        </p:spPr>
        <p:txBody>
          <a:bodyPr/>
          <a:lstStyle/>
          <a:p>
            <a:pPr marL="0" indent="0" eaLnBrk="1" hangingPunct="1">
              <a:buNone/>
            </a:pPr>
            <a:r>
              <a:rPr lang="en-US" altLang="en-US" dirty="0" smtClean="0"/>
              <a:t>A family and home situation where there is an absence of perceived or actual threats, a refuge </a:t>
            </a:r>
            <a:r>
              <a:rPr lang="en-US" altLang="en-US" dirty="0" smtClean="0"/>
              <a:t>exists, </a:t>
            </a:r>
            <a:r>
              <a:rPr lang="en-US" altLang="en-US" dirty="0" smtClean="0"/>
              <a:t>and is experienced, family members have perceptions and feelings of security and there is confidence in consistency.</a:t>
            </a:r>
          </a:p>
          <a:p>
            <a:pPr eaLnBrk="1" hangingPunct="1"/>
            <a:endParaRPr lang="en-US" alt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4589EDE4-A608-4410-A774-C4AC2E21BE1D}" type="slidenum">
              <a:rPr lang="en-US"/>
              <a:pPr>
                <a:defRPr/>
              </a:pPr>
              <a:t>13</a:t>
            </a:fld>
            <a:endParaRPr lang="en-US" dirty="0"/>
          </a:p>
        </p:txBody>
      </p:sp>
    </p:spTree>
    <p:extLst>
      <p:ext uri="{BB962C8B-B14F-4D97-AF65-F5344CB8AC3E}">
        <p14:creationId xmlns:p14="http://schemas.microsoft.com/office/powerpoint/2010/main" val="133591888"/>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9900" y="793750"/>
            <a:ext cx="8229600" cy="590550"/>
          </a:xfrm>
        </p:spPr>
        <p:txBody>
          <a:bodyPr/>
          <a:lstStyle/>
          <a:p>
            <a:pPr eaLnBrk="1" hangingPunct="1"/>
            <a:r>
              <a:rPr lang="en-US" altLang="en-US" smtClean="0"/>
              <a:t>Out-of-Home Care</a:t>
            </a:r>
          </a:p>
        </p:txBody>
      </p:sp>
      <p:sp>
        <p:nvSpPr>
          <p:cNvPr id="17411" name="Content Placeholder 2"/>
          <p:cNvSpPr>
            <a:spLocks noGrp="1"/>
          </p:cNvSpPr>
          <p:nvPr>
            <p:ph idx="1"/>
          </p:nvPr>
        </p:nvSpPr>
        <p:spPr>
          <a:xfrm>
            <a:off x="4267200" y="1981200"/>
            <a:ext cx="3886200" cy="3733800"/>
          </a:xfrm>
        </p:spPr>
        <p:txBody>
          <a:bodyPr/>
          <a:lstStyle/>
          <a:p>
            <a:pPr eaLnBrk="1" hangingPunct="1"/>
            <a:r>
              <a:rPr lang="en-US" altLang="en-US" dirty="0" smtClean="0"/>
              <a:t>24-hour care and supervision of a child outside of the home from which the child was removed; ‘out-of-home’ care includes both informal and formal care arrangements.</a:t>
            </a:r>
          </a:p>
          <a:p>
            <a:pPr eaLnBrk="1" hangingPunct="1"/>
            <a:endParaRPr lang="en-US" alt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C22C118E-9859-4125-A69A-AF2208A9095D}" type="slidenum">
              <a:rPr lang="en-US"/>
              <a:pPr>
                <a:defRPr/>
              </a:pPr>
              <a:t>14</a:t>
            </a:fld>
            <a:endParaRPr lang="en-US" dirty="0"/>
          </a:p>
        </p:txBody>
      </p:sp>
      <p:pic>
        <p:nvPicPr>
          <p:cNvPr id="17413" name="Picture 4" descr="C:\Documents and Settings\Barry Hitchcock\Local Settings\Temporary Internet Files\Content.IE5\U9J70E5K\MP90044647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8175"/>
            <a:ext cx="2514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381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9900" y="793750"/>
            <a:ext cx="8229600" cy="590550"/>
          </a:xfrm>
        </p:spPr>
        <p:txBody>
          <a:bodyPr/>
          <a:lstStyle/>
          <a:p>
            <a:pPr eaLnBrk="1" hangingPunct="1"/>
            <a:r>
              <a:rPr lang="en-US" altLang="en-US" dirty="0" smtClean="0"/>
              <a:t>Formal Care</a:t>
            </a:r>
          </a:p>
        </p:txBody>
      </p:sp>
      <p:sp>
        <p:nvSpPr>
          <p:cNvPr id="18435" name="Content Placeholder 2"/>
          <p:cNvSpPr>
            <a:spLocks noGrp="1"/>
          </p:cNvSpPr>
          <p:nvPr>
            <p:ph idx="1"/>
          </p:nvPr>
        </p:nvSpPr>
        <p:spPr>
          <a:xfrm>
            <a:off x="469900" y="1438275"/>
            <a:ext cx="8248650" cy="4881563"/>
          </a:xfrm>
        </p:spPr>
        <p:txBody>
          <a:bodyPr/>
          <a:lstStyle/>
          <a:p>
            <a:pPr eaLnBrk="1" hangingPunct="1"/>
            <a:r>
              <a:rPr lang="en-US" altLang="en-US" smtClean="0"/>
              <a:t>Required in situations in which the County Children and Youth Agency has legal and physical custody of the child and places the child in an emergency caregiver’s home that has temporary approval from a state-licensed foster care agency, or in a resource home fully approved by a state-licensed foster care or adoption agency.</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9B1998A9-3289-40C6-A2C7-7C7657522181}" type="slidenum">
              <a:rPr lang="en-US"/>
              <a:pPr>
                <a:defRPr/>
              </a:pPr>
              <a:t>15</a:t>
            </a:fld>
            <a:endParaRPr lang="en-US" dirty="0"/>
          </a:p>
        </p:txBody>
      </p:sp>
    </p:spTree>
    <p:extLst>
      <p:ext uri="{BB962C8B-B14F-4D97-AF65-F5344CB8AC3E}">
        <p14:creationId xmlns:p14="http://schemas.microsoft.com/office/powerpoint/2010/main" val="185836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9900" y="793750"/>
            <a:ext cx="8229600" cy="590550"/>
          </a:xfrm>
        </p:spPr>
        <p:txBody>
          <a:bodyPr/>
          <a:lstStyle/>
          <a:p>
            <a:pPr eaLnBrk="1" hangingPunct="1"/>
            <a:r>
              <a:rPr lang="en-US" altLang="en-US" dirty="0" smtClean="0"/>
              <a:t>Informal Care</a:t>
            </a:r>
          </a:p>
        </p:txBody>
      </p:sp>
      <p:sp>
        <p:nvSpPr>
          <p:cNvPr id="19459" name="Content Placeholder 2"/>
          <p:cNvSpPr>
            <a:spLocks noGrp="1"/>
          </p:cNvSpPr>
          <p:nvPr>
            <p:ph idx="1"/>
          </p:nvPr>
        </p:nvSpPr>
        <p:spPr>
          <a:xfrm>
            <a:off x="469900" y="1438275"/>
            <a:ext cx="8248650" cy="4881563"/>
          </a:xfrm>
        </p:spPr>
        <p:txBody>
          <a:bodyPr/>
          <a:lstStyle/>
          <a:p>
            <a:pPr marL="0" indent="0">
              <a:buNone/>
            </a:pPr>
            <a:r>
              <a:rPr lang="en-US" altLang="en-US" dirty="0" smtClean="0"/>
              <a:t>Situations in which a child who is not in County Children and Youth Agency custody goes to live with an alternate caregiver on a temporary basis when Safety Threats are present and the child is unable to continue residing with the caregiver(s) of origin. </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6C7D48AE-ED64-47F9-BB94-9F6E78B59325}" type="slidenum">
              <a:rPr lang="en-US"/>
              <a:pPr>
                <a:defRPr/>
              </a:pPr>
              <a:t>16</a:t>
            </a:fld>
            <a:endParaRPr lang="en-US" dirty="0"/>
          </a:p>
        </p:txBody>
      </p:sp>
      <p:sp>
        <p:nvSpPr>
          <p:cNvPr id="19461" name="Right Arrow 4"/>
          <p:cNvSpPr>
            <a:spLocks noChangeArrowheads="1"/>
          </p:cNvSpPr>
          <p:nvPr/>
        </p:nvSpPr>
        <p:spPr bwMode="auto">
          <a:xfrm>
            <a:off x="8686800" y="6096000"/>
            <a:ext cx="304800" cy="1524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sz="2400">
              <a:ea typeface="MS PGothic" pitchFamily="34" charset="-128"/>
            </a:endParaRPr>
          </a:p>
        </p:txBody>
      </p:sp>
    </p:spTree>
    <p:extLst>
      <p:ext uri="{BB962C8B-B14F-4D97-AF65-F5344CB8AC3E}">
        <p14:creationId xmlns:p14="http://schemas.microsoft.com/office/powerpoint/2010/main" val="3412477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9900" y="793750"/>
            <a:ext cx="8229600" cy="590550"/>
          </a:xfrm>
        </p:spPr>
        <p:txBody>
          <a:bodyPr/>
          <a:lstStyle/>
          <a:p>
            <a:r>
              <a:rPr lang="en-US" altLang="en-US" dirty="0" smtClean="0"/>
              <a:t>Informal Care, cont’d</a:t>
            </a:r>
          </a:p>
        </p:txBody>
      </p:sp>
      <p:sp>
        <p:nvSpPr>
          <p:cNvPr id="20483" name="Content Placeholder 2"/>
          <p:cNvSpPr>
            <a:spLocks noGrp="1"/>
          </p:cNvSpPr>
          <p:nvPr>
            <p:ph idx="1"/>
          </p:nvPr>
        </p:nvSpPr>
        <p:spPr>
          <a:xfrm>
            <a:off x="469900" y="1438275"/>
            <a:ext cx="8248650" cy="4881563"/>
          </a:xfrm>
        </p:spPr>
        <p:txBody>
          <a:bodyPr/>
          <a:lstStyle/>
          <a:p>
            <a:pPr marL="0" indent="0">
              <a:spcAft>
                <a:spcPts val="1200"/>
              </a:spcAft>
              <a:buNone/>
            </a:pPr>
            <a:r>
              <a:rPr lang="en-US" altLang="en-US" dirty="0" smtClean="0"/>
              <a:t>These arrangements include </a:t>
            </a:r>
            <a:r>
              <a:rPr lang="en-US" altLang="en-US" dirty="0" smtClean="0"/>
              <a:t>those: </a:t>
            </a:r>
            <a:endParaRPr lang="en-US" altLang="en-US" dirty="0" smtClean="0"/>
          </a:p>
          <a:p>
            <a:pPr lvl="1">
              <a:spcAft>
                <a:spcPts val="1200"/>
              </a:spcAft>
              <a:buFont typeface="Arial" panose="020B0604020202020204" pitchFamily="34" charset="0"/>
              <a:buChar char="•"/>
            </a:pPr>
            <a:r>
              <a:rPr lang="en-US" altLang="en-US" dirty="0" smtClean="0"/>
              <a:t>made </a:t>
            </a:r>
            <a:r>
              <a:rPr lang="en-US" altLang="en-US" dirty="0" smtClean="0"/>
              <a:t>by parents/guardians prior to County Children and Youth Agency involvement or </a:t>
            </a:r>
          </a:p>
          <a:p>
            <a:pPr lvl="1">
              <a:spcAft>
                <a:spcPts val="1200"/>
              </a:spcAft>
              <a:buFont typeface="Arial" panose="020B0604020202020204" pitchFamily="34" charset="0"/>
              <a:buChar char="•"/>
            </a:pPr>
            <a:r>
              <a:rPr lang="en-US" altLang="en-US" dirty="0" smtClean="0"/>
              <a:t>agreed </a:t>
            </a:r>
            <a:r>
              <a:rPr lang="en-US" altLang="en-US" dirty="0" smtClean="0"/>
              <a:t>upon jointly between the parents/guardians and the County Children and Youth Agency when the situation occurs during the course of County Children and Youth Agency involvement.</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7C0ACF99-D0C5-4223-9631-88B66D708252}" type="slidenum">
              <a:rPr lang="en-US" smtClean="0"/>
              <a:pPr>
                <a:defRPr/>
              </a:pPr>
              <a:t>17</a:t>
            </a:fld>
            <a:endParaRPr lang="en-US"/>
          </a:p>
        </p:txBody>
      </p:sp>
    </p:spTree>
    <p:extLst>
      <p:ext uri="{BB962C8B-B14F-4D97-AF65-F5344CB8AC3E}">
        <p14:creationId xmlns:p14="http://schemas.microsoft.com/office/powerpoint/2010/main" val="890391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ln>
            <a:miter lim="800000"/>
            <a:headEnd/>
            <a:tailEnd/>
          </a:ln>
          <a:extLst/>
        </p:spPr>
        <p:txBody>
          <a:bodyPr/>
          <a:lstStyle/>
          <a:p>
            <a:pPr eaLnBrk="1" hangingPunct="1">
              <a:defRPr/>
            </a:pPr>
            <a:r>
              <a:rPr lang="en-US" dirty="0">
                <a:solidFill>
                  <a:srgbClr val="948151"/>
                </a:solidFill>
              </a:rPr>
              <a:t>Global Look at…</a:t>
            </a:r>
          </a:p>
        </p:txBody>
      </p:sp>
      <p:sp>
        <p:nvSpPr>
          <p:cNvPr id="21507" name="Subtitle 5"/>
          <p:cNvSpPr>
            <a:spLocks noGrp="1"/>
          </p:cNvSpPr>
          <p:nvPr>
            <p:ph type="subTitle" idx="1"/>
          </p:nvPr>
        </p:nvSpPr>
        <p:spPr>
          <a:xfrm>
            <a:off x="1371600" y="3332163"/>
            <a:ext cx="6400800" cy="1752600"/>
          </a:xfrm>
        </p:spPr>
        <p:txBody>
          <a:bodyPr/>
          <a:lstStyle/>
          <a:p>
            <a:pPr eaLnBrk="1" hangingPunct="1"/>
            <a:r>
              <a:rPr lang="en-US" altLang="en-US" dirty="0" smtClean="0"/>
              <a:t>The Assessing Safety in Out-of-Home Care Model</a:t>
            </a:r>
          </a:p>
        </p:txBody>
      </p:sp>
      <p:sp>
        <p:nvSpPr>
          <p:cNvPr id="4" name="Slide Number Placeholder 3"/>
          <p:cNvSpPr>
            <a:spLocks noGrp="1"/>
          </p:cNvSpPr>
          <p:nvPr>
            <p:ph type="sldNum" sz="quarter" idx="12"/>
          </p:nvPr>
        </p:nvSpPr>
        <p:spPr/>
        <p:txBody>
          <a:bodyPr/>
          <a:lstStyle/>
          <a:p>
            <a:pPr>
              <a:defRPr/>
            </a:pPr>
            <a:fld id="{E953932E-0B76-4F5B-967F-506DEEF13FDD}" type="slidenum">
              <a:rPr lang="en-US" smtClean="0"/>
              <a:pPr>
                <a:defRPr/>
              </a:pPr>
              <a:t>18</a:t>
            </a:fld>
            <a:endParaRPr lang="en-US" dirty="0"/>
          </a:p>
        </p:txBody>
      </p:sp>
    </p:spTree>
    <p:extLst>
      <p:ext uri="{BB962C8B-B14F-4D97-AF65-F5344CB8AC3E}">
        <p14:creationId xmlns:p14="http://schemas.microsoft.com/office/powerpoint/2010/main" val="836154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9900" y="793750"/>
            <a:ext cx="8229600" cy="590550"/>
          </a:xfrm>
        </p:spPr>
        <p:txBody>
          <a:bodyPr/>
          <a:lstStyle/>
          <a:p>
            <a:pPr eaLnBrk="1" hangingPunct="1"/>
            <a:r>
              <a:rPr lang="en-US" altLang="en-US" dirty="0" smtClean="0"/>
              <a:t>Steps to Assess Safety in Out-of-Home Care</a:t>
            </a:r>
            <a:endParaRPr lang="en-US" altLang="en-US" dirty="0" smtClean="0"/>
          </a:p>
        </p:txBody>
      </p:sp>
      <p:sp>
        <p:nvSpPr>
          <p:cNvPr id="22531" name="Content Placeholder 2"/>
          <p:cNvSpPr>
            <a:spLocks noGrp="1"/>
          </p:cNvSpPr>
          <p:nvPr>
            <p:ph idx="1"/>
          </p:nvPr>
        </p:nvSpPr>
        <p:spPr>
          <a:xfrm>
            <a:off x="469900" y="1438275"/>
            <a:ext cx="8248650" cy="4881563"/>
          </a:xfrm>
        </p:spPr>
        <p:txBody>
          <a:bodyPr/>
          <a:lstStyle/>
          <a:p>
            <a:pPr>
              <a:spcAft>
                <a:spcPts val="1800"/>
              </a:spcAft>
            </a:pPr>
            <a:r>
              <a:rPr lang="en-US" sz="2200" b="1" dirty="0"/>
              <a:t>Step 1: Know the Child to be </a:t>
            </a:r>
            <a:r>
              <a:rPr lang="en-US" sz="2200" b="1" dirty="0" smtClean="0"/>
              <a:t>Placed</a:t>
            </a:r>
            <a:endParaRPr lang="en-US" sz="2200" dirty="0"/>
          </a:p>
          <a:p>
            <a:pPr>
              <a:spcAft>
                <a:spcPts val="1800"/>
              </a:spcAft>
            </a:pPr>
            <a:r>
              <a:rPr lang="en-US" sz="2200" b="1" dirty="0"/>
              <a:t>Step 2: Provider </a:t>
            </a:r>
            <a:r>
              <a:rPr lang="en-US" sz="2200" b="1" dirty="0" smtClean="0"/>
              <a:t>Selection</a:t>
            </a:r>
            <a:endParaRPr lang="en-US" sz="2200" dirty="0"/>
          </a:p>
          <a:p>
            <a:pPr>
              <a:spcAft>
                <a:spcPts val="1800"/>
              </a:spcAft>
            </a:pPr>
            <a:r>
              <a:rPr lang="en-US" sz="2200" b="1" dirty="0"/>
              <a:t>Step 3: Present Danger Assessment and safety determination (First Encounter - </a:t>
            </a:r>
            <a:r>
              <a:rPr lang="en-US" sz="2200" b="1" dirty="0" smtClean="0"/>
              <a:t>Provider </a:t>
            </a:r>
            <a:r>
              <a:rPr lang="en-US" sz="2200" b="1" dirty="0"/>
              <a:t>Interview</a:t>
            </a:r>
            <a:r>
              <a:rPr lang="en-US" sz="2200" b="1" dirty="0" smtClean="0"/>
              <a:t>)</a:t>
            </a:r>
            <a:endParaRPr lang="en-US" sz="2200" dirty="0"/>
          </a:p>
          <a:p>
            <a:pPr>
              <a:spcAft>
                <a:spcPts val="1800"/>
              </a:spcAft>
            </a:pPr>
            <a:r>
              <a:rPr lang="en-US" sz="2200" b="1" dirty="0"/>
              <a:t>Step 4: Confirm a safe placement setting (Within 60 days, or two months, from the date of placement</a:t>
            </a:r>
            <a:r>
              <a:rPr lang="en-US" sz="2200" b="1" dirty="0" smtClean="0"/>
              <a:t>)</a:t>
            </a:r>
            <a:endParaRPr lang="en-US" sz="2200" dirty="0"/>
          </a:p>
          <a:p>
            <a:pPr>
              <a:spcAft>
                <a:spcPts val="1800"/>
              </a:spcAft>
            </a:pPr>
            <a:r>
              <a:rPr lang="en-US" sz="2200" b="1" dirty="0"/>
              <a:t>Step 5: Monitor for stability and any changes that could pose a threat to child safety (within 180 days, or six months from the previously confirmation of a safe placement setting)</a:t>
            </a:r>
            <a:endParaRPr lang="en-US" sz="2200" dirty="0"/>
          </a:p>
          <a:p>
            <a:pPr marL="0" indent="0">
              <a:spcAft>
                <a:spcPts val="1800"/>
              </a:spcAft>
              <a:buNone/>
            </a:pPr>
            <a:endParaRPr lang="en-US" dirty="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1C02F876-BE41-44E4-9F1C-7DDA4E5CB24B}" type="slidenum">
              <a:rPr lang="en-US"/>
              <a:pPr>
                <a:defRPr/>
              </a:pPr>
              <a:t>19</a:t>
            </a:fld>
            <a:endParaRPr lang="en-US" dirty="0"/>
          </a:p>
        </p:txBody>
      </p:sp>
    </p:spTree>
    <p:extLst>
      <p:ext uri="{BB962C8B-B14F-4D97-AF65-F5344CB8AC3E}">
        <p14:creationId xmlns:p14="http://schemas.microsoft.com/office/powerpoint/2010/main" val="380515670"/>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9900" y="793750"/>
            <a:ext cx="8229600" cy="590550"/>
          </a:xfrm>
        </p:spPr>
        <p:txBody>
          <a:bodyPr/>
          <a:lstStyle/>
          <a:p>
            <a:pPr eaLnBrk="1" hangingPunct="1"/>
            <a:r>
              <a:rPr lang="en-US" altLang="en-US" smtClean="0"/>
              <a:t>Ground Rules</a:t>
            </a:r>
          </a:p>
        </p:txBody>
      </p:sp>
      <p:sp>
        <p:nvSpPr>
          <p:cNvPr id="5123" name="Content Placeholder 2"/>
          <p:cNvSpPr>
            <a:spLocks noGrp="1"/>
          </p:cNvSpPr>
          <p:nvPr>
            <p:ph idx="1"/>
          </p:nvPr>
        </p:nvSpPr>
        <p:spPr>
          <a:xfrm>
            <a:off x="469900" y="1438276"/>
            <a:ext cx="8248650" cy="4726042"/>
          </a:xfrm>
        </p:spPr>
        <p:txBody>
          <a:bodyPr/>
          <a:lstStyle/>
          <a:p>
            <a:pPr eaLnBrk="1" hangingPunct="1"/>
            <a:r>
              <a:rPr lang="en-US" altLang="en-US" dirty="0" smtClean="0"/>
              <a:t>Be on time</a:t>
            </a:r>
          </a:p>
          <a:p>
            <a:pPr eaLnBrk="1" hangingPunct="1"/>
            <a:r>
              <a:rPr lang="en-US" altLang="en-US" dirty="0" smtClean="0"/>
              <a:t>Sign/initial the sign-in sheet each day</a:t>
            </a:r>
          </a:p>
          <a:p>
            <a:pPr eaLnBrk="1" hangingPunct="1"/>
            <a:r>
              <a:rPr lang="en-US" altLang="en-US" dirty="0" smtClean="0"/>
              <a:t>Provide constructive/motivational feedback</a:t>
            </a:r>
          </a:p>
          <a:p>
            <a:pPr eaLnBrk="1" hangingPunct="1"/>
            <a:r>
              <a:rPr lang="en-US" altLang="en-US" dirty="0" smtClean="0"/>
              <a:t>Be respectful</a:t>
            </a:r>
          </a:p>
          <a:p>
            <a:pPr eaLnBrk="1" hangingPunct="1"/>
            <a:r>
              <a:rPr lang="en-US" altLang="en-US" dirty="0" smtClean="0"/>
              <a:t>Take risks</a:t>
            </a:r>
          </a:p>
          <a:p>
            <a:pPr eaLnBrk="1" hangingPunct="1"/>
            <a:r>
              <a:rPr lang="en-US" altLang="en-US" dirty="0" smtClean="0"/>
              <a:t>Ask questions</a:t>
            </a:r>
          </a:p>
          <a:p>
            <a:pPr eaLnBrk="1" hangingPunct="1"/>
            <a:r>
              <a:rPr lang="en-US" altLang="en-US" dirty="0" smtClean="0"/>
              <a:t>No cell phones/text messaging</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7837AB4B-B699-49BA-84AA-955B7E05382D}" type="slidenum">
              <a:rPr lang="en-US" sz="1200"/>
              <a:pPr>
                <a:defRPr/>
              </a:pPr>
              <a:t>2</a:t>
            </a:fld>
            <a:endParaRPr lang="en-US" sz="1200" dirty="0"/>
          </a:p>
        </p:txBody>
      </p:sp>
    </p:spTree>
    <p:extLst>
      <p:ext uri="{BB962C8B-B14F-4D97-AF65-F5344CB8AC3E}">
        <p14:creationId xmlns:p14="http://schemas.microsoft.com/office/powerpoint/2010/main" val="2733095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9900" y="793750"/>
            <a:ext cx="8229600" cy="590550"/>
          </a:xfrm>
        </p:spPr>
        <p:txBody>
          <a:bodyPr/>
          <a:lstStyle/>
          <a:p>
            <a:pPr eaLnBrk="1" hangingPunct="1"/>
            <a:r>
              <a:rPr lang="en-US" altLang="en-US" dirty="0" smtClean="0"/>
              <a:t>Step 1: Knowing </a:t>
            </a:r>
            <a:r>
              <a:rPr lang="en-US" altLang="en-US" dirty="0" smtClean="0"/>
              <a:t>the Child to be Placed</a:t>
            </a:r>
          </a:p>
        </p:txBody>
      </p:sp>
      <p:sp>
        <p:nvSpPr>
          <p:cNvPr id="22531" name="Content Placeholder 2"/>
          <p:cNvSpPr>
            <a:spLocks noGrp="1"/>
          </p:cNvSpPr>
          <p:nvPr>
            <p:ph idx="1"/>
          </p:nvPr>
        </p:nvSpPr>
        <p:spPr>
          <a:xfrm>
            <a:off x="469900" y="1438275"/>
            <a:ext cx="8248650" cy="4881563"/>
          </a:xfrm>
        </p:spPr>
        <p:txBody>
          <a:bodyPr/>
          <a:lstStyle/>
          <a:p>
            <a:pPr eaLnBrk="1" hangingPunct="1"/>
            <a:r>
              <a:rPr lang="en-US" altLang="en-US" dirty="0" smtClean="0"/>
              <a:t>Does the child contribute in some way to the threat of harm that is present in his or her own home?  </a:t>
            </a:r>
          </a:p>
          <a:p>
            <a:pPr eaLnBrk="1" hangingPunct="1"/>
            <a:r>
              <a:rPr lang="en-US" altLang="en-US" dirty="0" smtClean="0"/>
              <a:t>Does the child possess any medical or other special needs?  </a:t>
            </a:r>
          </a:p>
          <a:p>
            <a:pPr eaLnBrk="1" hangingPunct="1"/>
            <a:r>
              <a:rPr lang="en-US" altLang="en-US" dirty="0" smtClean="0"/>
              <a:t>Is the child particularly vulnerable?  </a:t>
            </a:r>
          </a:p>
          <a:p>
            <a:r>
              <a:rPr lang="en-US" altLang="en-US" dirty="0" smtClean="0"/>
              <a:t>Does the child exhibit sexualized behavior?</a:t>
            </a:r>
          </a:p>
          <a:p>
            <a:r>
              <a:rPr lang="en-US" altLang="en-US" dirty="0" smtClean="0"/>
              <a:t>Does the child exhibit aggressive behavior?</a:t>
            </a:r>
          </a:p>
          <a:p>
            <a:pPr eaLnBrk="1" hangingPunct="1"/>
            <a:r>
              <a:rPr lang="en-US" altLang="en-US" dirty="0" smtClean="0"/>
              <a:t>Is the child fearful?  </a:t>
            </a:r>
          </a:p>
          <a:p>
            <a:pPr eaLnBrk="1" hangingPunct="1"/>
            <a:r>
              <a:rPr lang="en-US" altLang="en-US" dirty="0" smtClean="0"/>
              <a:t>What is the child’s perception of the placement?  </a:t>
            </a:r>
          </a:p>
          <a:p>
            <a:pPr eaLnBrk="1" hangingPunct="1"/>
            <a:r>
              <a:rPr lang="en-US" altLang="en-US" dirty="0" smtClean="0"/>
              <a:t>Are their sibling group considerations that must take place?</a:t>
            </a:r>
          </a:p>
          <a:p>
            <a:pPr eaLnBrk="1" hangingPunct="1"/>
            <a:endParaRPr lang="en-US" alt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1C02F876-BE41-44E4-9F1C-7DDA4E5CB24B}" type="slidenum">
              <a:rPr lang="en-US"/>
              <a:pPr>
                <a:defRPr/>
              </a:pPr>
              <a:t>20</a:t>
            </a:fld>
            <a:endParaRPr lang="en-US" dirty="0"/>
          </a:p>
        </p:txBody>
      </p:sp>
    </p:spTree>
    <p:extLst>
      <p:ext uri="{BB962C8B-B14F-4D97-AF65-F5344CB8AC3E}">
        <p14:creationId xmlns:p14="http://schemas.microsoft.com/office/powerpoint/2010/main" val="1261416357"/>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9900" y="793750"/>
            <a:ext cx="8229600" cy="590550"/>
          </a:xfrm>
        </p:spPr>
        <p:txBody>
          <a:bodyPr/>
          <a:lstStyle/>
          <a:p>
            <a:r>
              <a:rPr lang="en-US" altLang="en-US" dirty="0"/>
              <a:t>Step </a:t>
            </a:r>
            <a:r>
              <a:rPr lang="en-US" altLang="en-US" dirty="0" smtClean="0"/>
              <a:t>2: </a:t>
            </a:r>
            <a:r>
              <a:rPr lang="en-US" altLang="en-US" dirty="0"/>
              <a:t>Provider </a:t>
            </a:r>
            <a:r>
              <a:rPr lang="en-US" altLang="en-US" dirty="0" smtClean="0"/>
              <a:t>Selection</a:t>
            </a:r>
          </a:p>
        </p:txBody>
      </p:sp>
      <p:sp>
        <p:nvSpPr>
          <p:cNvPr id="23555" name="Content Placeholder 2"/>
          <p:cNvSpPr>
            <a:spLocks noGrp="1"/>
          </p:cNvSpPr>
          <p:nvPr>
            <p:ph idx="1"/>
          </p:nvPr>
        </p:nvSpPr>
        <p:spPr>
          <a:xfrm>
            <a:off x="469900" y="1438275"/>
            <a:ext cx="8248650" cy="4881563"/>
          </a:xfrm>
        </p:spPr>
        <p:txBody>
          <a:bodyPr/>
          <a:lstStyle/>
          <a:p>
            <a:pPr eaLnBrk="1" hangingPunct="1"/>
            <a:r>
              <a:rPr lang="en-US" altLang="en-US" dirty="0" smtClean="0"/>
              <a:t>Formal Living Arrangements</a:t>
            </a:r>
          </a:p>
          <a:p>
            <a:pPr lvl="1" eaLnBrk="1" hangingPunct="1"/>
            <a:r>
              <a:rPr lang="en-US" altLang="en-US" dirty="0" smtClean="0"/>
              <a:t>Review the total database available concerning a prospective foster home: home studies, case records, current and previous workers.</a:t>
            </a:r>
          </a:p>
          <a:p>
            <a:pPr lvl="1" eaLnBrk="1" hangingPunct="1"/>
            <a:r>
              <a:rPr lang="en-US" altLang="en-US" dirty="0" smtClean="0"/>
              <a:t>Evaluate evidence of minimum care, maltreatment or risk of maltreatment, threats of harm, successful care and current and past placements.</a:t>
            </a:r>
          </a:p>
          <a:p>
            <a:pPr eaLnBrk="1" hangingPunct="1"/>
            <a:endParaRPr lang="en-US" alt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DC328CBF-8C22-4D20-B463-5D0F217466CB}" type="slidenum">
              <a:rPr lang="en-US" smtClean="0"/>
              <a:pPr>
                <a:defRPr/>
              </a:pPr>
              <a:t>21</a:t>
            </a:fld>
            <a:endParaRPr lang="en-US" dirty="0"/>
          </a:p>
        </p:txBody>
      </p:sp>
      <p:sp>
        <p:nvSpPr>
          <p:cNvPr id="23557" name="Right Arrow 1"/>
          <p:cNvSpPr>
            <a:spLocks noChangeArrowheads="1"/>
          </p:cNvSpPr>
          <p:nvPr/>
        </p:nvSpPr>
        <p:spPr bwMode="auto">
          <a:xfrm>
            <a:off x="8382000" y="6019800"/>
            <a:ext cx="304800" cy="1524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sz="2400">
              <a:ea typeface="MS PGothic" pitchFamily="34" charset="-128"/>
            </a:endParaRPr>
          </a:p>
        </p:txBody>
      </p:sp>
    </p:spTree>
    <p:extLst>
      <p:ext uri="{BB962C8B-B14F-4D97-AF65-F5344CB8AC3E}">
        <p14:creationId xmlns:p14="http://schemas.microsoft.com/office/powerpoint/2010/main" val="1730850699"/>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9900" y="793750"/>
            <a:ext cx="8229600" cy="590550"/>
          </a:xfrm>
        </p:spPr>
        <p:txBody>
          <a:bodyPr/>
          <a:lstStyle/>
          <a:p>
            <a:r>
              <a:rPr lang="en-US" altLang="en-US" dirty="0"/>
              <a:t>Step </a:t>
            </a:r>
            <a:r>
              <a:rPr lang="en-US" altLang="en-US" dirty="0" smtClean="0"/>
              <a:t>2: </a:t>
            </a:r>
            <a:r>
              <a:rPr lang="en-US" altLang="en-US" dirty="0"/>
              <a:t>Provider </a:t>
            </a:r>
            <a:r>
              <a:rPr lang="en-US" altLang="en-US" dirty="0" smtClean="0"/>
              <a:t>Selection, cont’d</a:t>
            </a:r>
          </a:p>
        </p:txBody>
      </p:sp>
      <p:sp>
        <p:nvSpPr>
          <p:cNvPr id="24579" name="Content Placeholder 2"/>
          <p:cNvSpPr>
            <a:spLocks noGrp="1"/>
          </p:cNvSpPr>
          <p:nvPr>
            <p:ph idx="1"/>
          </p:nvPr>
        </p:nvSpPr>
        <p:spPr>
          <a:xfrm>
            <a:off x="469900" y="1438275"/>
            <a:ext cx="8248650" cy="4881563"/>
          </a:xfrm>
        </p:spPr>
        <p:txBody>
          <a:bodyPr/>
          <a:lstStyle/>
          <a:p>
            <a:pPr eaLnBrk="1" hangingPunct="1"/>
            <a:r>
              <a:rPr lang="en-US" altLang="en-US" dirty="0" smtClean="0"/>
              <a:t>Informal Living Arrangements</a:t>
            </a:r>
          </a:p>
          <a:p>
            <a:pPr lvl="1" eaLnBrk="1" hangingPunct="1"/>
            <a:r>
              <a:rPr lang="en-US" altLang="en-US" dirty="0" smtClean="0"/>
              <a:t>Complete background checks and other clearances as required.</a:t>
            </a:r>
          </a:p>
          <a:p>
            <a:pPr lvl="1" eaLnBrk="1" hangingPunct="1"/>
            <a:r>
              <a:rPr lang="en-US" altLang="en-US" dirty="0" smtClean="0"/>
              <a:t>Check agency information sources: central registry and agency records.</a:t>
            </a:r>
          </a:p>
          <a:p>
            <a:pPr lvl="1" eaLnBrk="1" hangingPunct="1"/>
            <a:r>
              <a:rPr lang="en-US" altLang="en-US" dirty="0" smtClean="0"/>
              <a:t>Consider other children and adults in the home.</a:t>
            </a:r>
          </a:p>
          <a:p>
            <a:pPr eaLnBrk="1" hangingPunct="1"/>
            <a:endParaRPr lang="en-US" alt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CFA8D7A1-90E6-4DA7-9BEF-9065DAB2B0F1}" type="slidenum">
              <a:rPr lang="en-US" smtClean="0"/>
              <a:pPr>
                <a:defRPr/>
              </a:pPr>
              <a:t>22</a:t>
            </a:fld>
            <a:endParaRPr lang="en-US"/>
          </a:p>
        </p:txBody>
      </p:sp>
    </p:spTree>
    <p:extLst>
      <p:ext uri="{BB962C8B-B14F-4D97-AF65-F5344CB8AC3E}">
        <p14:creationId xmlns:p14="http://schemas.microsoft.com/office/powerpoint/2010/main" val="2960211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69900" y="793749"/>
            <a:ext cx="8229600" cy="798567"/>
          </a:xfrm>
        </p:spPr>
        <p:txBody>
          <a:bodyPr/>
          <a:lstStyle/>
          <a:p>
            <a:r>
              <a:rPr lang="en-US" altLang="en-US" dirty="0"/>
              <a:t>Step </a:t>
            </a:r>
            <a:r>
              <a:rPr lang="en-US" altLang="en-US" dirty="0" smtClean="0"/>
              <a:t>3: </a:t>
            </a:r>
            <a:r>
              <a:rPr lang="en-US" dirty="0" smtClean="0"/>
              <a:t>Present </a:t>
            </a:r>
            <a:r>
              <a:rPr lang="en-US" dirty="0"/>
              <a:t>Danger Assessment and </a:t>
            </a:r>
            <a:r>
              <a:rPr lang="en-US" dirty="0" smtClean="0"/>
              <a:t>Initial Safety </a:t>
            </a:r>
            <a:r>
              <a:rPr lang="en-US" dirty="0"/>
              <a:t>D</a:t>
            </a:r>
            <a:r>
              <a:rPr lang="en-US" dirty="0" smtClean="0"/>
              <a:t>etermination</a:t>
            </a:r>
            <a:endParaRPr lang="en-US" altLang="en-US" dirty="0" smtClean="0"/>
          </a:p>
        </p:txBody>
      </p:sp>
      <p:sp>
        <p:nvSpPr>
          <p:cNvPr id="25603" name="Content Placeholder 2"/>
          <p:cNvSpPr>
            <a:spLocks noGrp="1"/>
          </p:cNvSpPr>
          <p:nvPr>
            <p:ph idx="1"/>
          </p:nvPr>
        </p:nvSpPr>
        <p:spPr>
          <a:xfrm>
            <a:off x="469900" y="1702676"/>
            <a:ext cx="8248650" cy="4617162"/>
          </a:xfrm>
        </p:spPr>
        <p:txBody>
          <a:bodyPr/>
          <a:lstStyle/>
          <a:p>
            <a:pPr>
              <a:spcAft>
                <a:spcPts val="1200"/>
              </a:spcAft>
            </a:pPr>
            <a:r>
              <a:rPr lang="en-US" altLang="en-US" dirty="0"/>
              <a:t>First </a:t>
            </a:r>
            <a:r>
              <a:rPr lang="en-US" altLang="en-US" dirty="0" smtClean="0"/>
              <a:t>encounter and interview with provider.</a:t>
            </a:r>
            <a:endParaRPr lang="en-US" altLang="en-US" dirty="0"/>
          </a:p>
          <a:p>
            <a:pPr eaLnBrk="1" hangingPunct="1">
              <a:spcAft>
                <a:spcPts val="1200"/>
              </a:spcAft>
            </a:pPr>
            <a:r>
              <a:rPr lang="en-US" altLang="en-US" dirty="0" smtClean="0"/>
              <a:t>Consider </a:t>
            </a:r>
            <a:r>
              <a:rPr lang="en-US" altLang="en-US" dirty="0" smtClean="0"/>
              <a:t>others in the home/impact of them on the placed child and child’s impact on them.</a:t>
            </a:r>
          </a:p>
          <a:p>
            <a:pPr eaLnBrk="1" hangingPunct="1">
              <a:spcAft>
                <a:spcPts val="1200"/>
              </a:spcAft>
            </a:pPr>
            <a:r>
              <a:rPr lang="en-US" altLang="en-US" dirty="0" smtClean="0"/>
              <a:t>Consider immediate safety issues.</a:t>
            </a:r>
          </a:p>
          <a:p>
            <a:pPr eaLnBrk="1" hangingPunct="1">
              <a:spcAft>
                <a:spcPts val="1200"/>
              </a:spcAft>
            </a:pPr>
            <a:r>
              <a:rPr lang="en-US" altLang="en-US" dirty="0" smtClean="0"/>
              <a:t>Decide if the provider home is safe or unsafe.</a:t>
            </a:r>
          </a:p>
          <a:p>
            <a:pPr eaLnBrk="1" hangingPunct="1">
              <a:spcAft>
                <a:spcPts val="1200"/>
              </a:spcAft>
            </a:pPr>
            <a:r>
              <a:rPr lang="en-US" altLang="en-US" dirty="0" smtClean="0"/>
              <a:t>If minor changes can eliminate threats – go for those quick fixes.</a:t>
            </a:r>
          </a:p>
          <a:p>
            <a:pPr eaLnBrk="1" hangingPunct="1">
              <a:spcAft>
                <a:spcPts val="1200"/>
              </a:spcAft>
            </a:pPr>
            <a:r>
              <a:rPr lang="en-US" altLang="en-US" dirty="0" smtClean="0"/>
              <a:t>Otherwise, if not safe, another placement  is needed.</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73D29BD7-13EA-46C3-94BE-1F9E73C5B0C2}" type="slidenum">
              <a:rPr lang="en-US"/>
              <a:pPr>
                <a:defRPr/>
              </a:pPr>
              <a:t>23</a:t>
            </a:fld>
            <a:endParaRPr lang="en-US" dirty="0"/>
          </a:p>
        </p:txBody>
      </p:sp>
    </p:spTree>
    <p:extLst>
      <p:ext uri="{BB962C8B-B14F-4D97-AF65-F5344CB8AC3E}">
        <p14:creationId xmlns:p14="http://schemas.microsoft.com/office/powerpoint/2010/main" val="561438393"/>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9900" y="793751"/>
            <a:ext cx="8229600" cy="640912"/>
          </a:xfrm>
        </p:spPr>
        <p:txBody>
          <a:bodyPr/>
          <a:lstStyle/>
          <a:p>
            <a:r>
              <a:rPr lang="en-US" altLang="en-US" dirty="0"/>
              <a:t>Step </a:t>
            </a:r>
            <a:r>
              <a:rPr lang="en-US" altLang="en-US" dirty="0" smtClean="0"/>
              <a:t>4: </a:t>
            </a:r>
            <a:r>
              <a:rPr lang="en-US" dirty="0" smtClean="0"/>
              <a:t>Confirm </a:t>
            </a:r>
            <a:r>
              <a:rPr lang="en-US" dirty="0"/>
              <a:t>a </a:t>
            </a:r>
            <a:r>
              <a:rPr lang="en-US" dirty="0" smtClean="0"/>
              <a:t>Safe </a:t>
            </a:r>
            <a:r>
              <a:rPr lang="en-US" dirty="0"/>
              <a:t>P</a:t>
            </a:r>
            <a:r>
              <a:rPr lang="en-US" dirty="0" smtClean="0"/>
              <a:t>lacement </a:t>
            </a:r>
            <a:r>
              <a:rPr lang="en-US" dirty="0"/>
              <a:t>S</a:t>
            </a:r>
            <a:r>
              <a:rPr lang="en-US" dirty="0" smtClean="0"/>
              <a:t>etting </a:t>
            </a:r>
            <a:endParaRPr lang="en-US" altLang="en-US" dirty="0" smtClean="0"/>
          </a:p>
        </p:txBody>
      </p:sp>
      <p:sp>
        <p:nvSpPr>
          <p:cNvPr id="26627" name="Content Placeholder 2"/>
          <p:cNvSpPr>
            <a:spLocks noGrp="1"/>
          </p:cNvSpPr>
          <p:nvPr>
            <p:ph idx="1"/>
          </p:nvPr>
        </p:nvSpPr>
        <p:spPr>
          <a:xfrm>
            <a:off x="469900" y="1387366"/>
            <a:ext cx="8248650" cy="4698124"/>
          </a:xfrm>
        </p:spPr>
        <p:txBody>
          <a:bodyPr/>
          <a:lstStyle/>
          <a:p>
            <a:pPr>
              <a:spcAft>
                <a:spcPts val="1200"/>
              </a:spcAft>
            </a:pPr>
            <a:r>
              <a:rPr lang="en-US" altLang="en-US" dirty="0"/>
              <a:t>Within 60 days or two months from </a:t>
            </a:r>
            <a:r>
              <a:rPr lang="en-US" altLang="en-US" dirty="0" smtClean="0"/>
              <a:t>placement, conduct the first comprehensive assessment by c</a:t>
            </a:r>
            <a:r>
              <a:rPr lang="en-US" altLang="en-US" dirty="0" smtClean="0"/>
              <a:t>onducting </a:t>
            </a:r>
            <a:r>
              <a:rPr lang="en-US" altLang="en-US" dirty="0" smtClean="0"/>
              <a:t>as many face-to-face and phone contacts as possible with the placed child and placement family to gather information.</a:t>
            </a:r>
          </a:p>
          <a:p>
            <a:pPr>
              <a:spcAft>
                <a:spcPts val="1200"/>
              </a:spcAft>
            </a:pPr>
            <a:r>
              <a:rPr lang="en-US" altLang="en-US" dirty="0" smtClean="0"/>
              <a:t>Monitor placed child’s family Safety Plan.</a:t>
            </a:r>
          </a:p>
          <a:p>
            <a:pPr>
              <a:spcAft>
                <a:spcPts val="1200"/>
              </a:spcAft>
            </a:pPr>
            <a:r>
              <a:rPr lang="en-US" altLang="en-US" dirty="0" smtClean="0"/>
              <a:t>If there are concerning circumstances, put supports in place (not a Safety Plan).</a:t>
            </a:r>
          </a:p>
          <a:p>
            <a:pPr>
              <a:spcAft>
                <a:spcPts val="1200"/>
              </a:spcAft>
            </a:pPr>
            <a:r>
              <a:rPr lang="en-US" altLang="en-US" dirty="0" smtClean="0"/>
              <a:t>Make </a:t>
            </a:r>
            <a:r>
              <a:rPr lang="en-US" altLang="en-US" dirty="0" smtClean="0"/>
              <a:t>decision </a:t>
            </a:r>
            <a:r>
              <a:rPr lang="en-US" altLang="en-US" dirty="0" smtClean="0"/>
              <a:t>about safety of the child in this setting</a:t>
            </a:r>
            <a:r>
              <a:rPr lang="en-US" altLang="en-US" dirty="0" smtClean="0"/>
              <a:t>.</a:t>
            </a:r>
          </a:p>
          <a:p>
            <a:pPr>
              <a:spcAft>
                <a:spcPts val="1200"/>
              </a:spcAft>
            </a:pPr>
            <a:r>
              <a:rPr lang="en-US" altLang="en-US" dirty="0"/>
              <a:t>After </a:t>
            </a:r>
            <a:r>
              <a:rPr lang="en-US" altLang="en-US" dirty="0" smtClean="0"/>
              <a:t>placement</a:t>
            </a:r>
            <a:r>
              <a:rPr lang="en-US" altLang="en-US" dirty="0"/>
              <a:t>, </a:t>
            </a:r>
            <a:r>
              <a:rPr lang="en-US" altLang="en-US" dirty="0" smtClean="0"/>
              <a:t>safety </a:t>
            </a:r>
            <a:r>
              <a:rPr lang="en-US" altLang="en-US" dirty="0"/>
              <a:t>is </a:t>
            </a:r>
            <a:r>
              <a:rPr lang="en-US" altLang="en-US" dirty="0" smtClean="0"/>
              <a:t>assessed </a:t>
            </a:r>
            <a:r>
              <a:rPr lang="en-US" altLang="en-US" dirty="0"/>
              <a:t>at </a:t>
            </a:r>
            <a:r>
              <a:rPr lang="en-US" altLang="en-US" dirty="0" smtClean="0"/>
              <a:t>every contact.</a:t>
            </a:r>
          </a:p>
          <a:p>
            <a:pPr>
              <a:spcAft>
                <a:spcPts val="2400"/>
              </a:spcAft>
            </a:pPr>
            <a:endParaRPr lang="en-US" alt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4C076547-70D1-4B57-8B09-0541271D815E}" type="slidenum">
              <a:rPr lang="en-US"/>
              <a:pPr>
                <a:defRPr/>
              </a:pPr>
              <a:t>24</a:t>
            </a:fld>
            <a:endParaRPr lang="en-US" dirty="0"/>
          </a:p>
        </p:txBody>
      </p:sp>
    </p:spTree>
    <p:extLst>
      <p:ext uri="{BB962C8B-B14F-4D97-AF65-F5344CB8AC3E}">
        <p14:creationId xmlns:p14="http://schemas.microsoft.com/office/powerpoint/2010/main" val="3217523310"/>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877769"/>
          </a:xfrm>
        </p:spPr>
        <p:txBody>
          <a:bodyPr/>
          <a:lstStyle/>
          <a:p>
            <a:r>
              <a:rPr lang="en-US" altLang="en-US" dirty="0"/>
              <a:t>Step 5</a:t>
            </a:r>
            <a:r>
              <a:rPr lang="en-US" altLang="en-US" dirty="0" smtClean="0"/>
              <a:t>: </a:t>
            </a:r>
            <a:r>
              <a:rPr lang="en-US" dirty="0" smtClean="0"/>
              <a:t>Monitor </a:t>
            </a:r>
            <a:r>
              <a:rPr lang="en-US" dirty="0"/>
              <a:t>for </a:t>
            </a:r>
            <a:r>
              <a:rPr lang="en-US" dirty="0" smtClean="0"/>
              <a:t>Stability</a:t>
            </a:r>
            <a:endParaRPr lang="en-US" dirty="0"/>
          </a:p>
        </p:txBody>
      </p:sp>
      <p:sp>
        <p:nvSpPr>
          <p:cNvPr id="3" name="Content Placeholder 2"/>
          <p:cNvSpPr>
            <a:spLocks noGrp="1"/>
          </p:cNvSpPr>
          <p:nvPr>
            <p:ph idx="1"/>
          </p:nvPr>
        </p:nvSpPr>
        <p:spPr>
          <a:xfrm>
            <a:off x="470645" y="1765738"/>
            <a:ext cx="8247888" cy="4554380"/>
          </a:xfrm>
        </p:spPr>
        <p:txBody>
          <a:bodyPr/>
          <a:lstStyle/>
          <a:p>
            <a:pPr>
              <a:spcAft>
                <a:spcPts val="1800"/>
              </a:spcAft>
            </a:pPr>
            <a:r>
              <a:rPr lang="en-US" dirty="0" smtClean="0"/>
              <a:t>Over the next </a:t>
            </a:r>
            <a:r>
              <a:rPr lang="en-US" dirty="0"/>
              <a:t>180 </a:t>
            </a:r>
            <a:r>
              <a:rPr lang="en-US" dirty="0" smtClean="0"/>
              <a:t>days or </a:t>
            </a:r>
            <a:r>
              <a:rPr lang="en-US" dirty="0"/>
              <a:t>six months from the previously confirmation of a safe placement </a:t>
            </a:r>
            <a:r>
              <a:rPr lang="en-US" dirty="0" smtClean="0"/>
              <a:t>setting. </a:t>
            </a:r>
          </a:p>
          <a:p>
            <a:pPr>
              <a:spcAft>
                <a:spcPts val="1800"/>
              </a:spcAft>
            </a:pPr>
            <a:r>
              <a:rPr lang="en-US" dirty="0" smtClean="0"/>
              <a:t>Confirm that conditions that create safety for child continue. </a:t>
            </a:r>
            <a:endParaRPr lang="en-US" dirty="0"/>
          </a:p>
          <a:p>
            <a:pPr>
              <a:spcAft>
                <a:spcPts val="1800"/>
              </a:spcAft>
            </a:pPr>
            <a:r>
              <a:rPr lang="en-US" dirty="0" smtClean="0"/>
              <a:t>Monitor for any changes that could pose a threat to child safety</a:t>
            </a:r>
          </a:p>
          <a:p>
            <a:pPr>
              <a:spcAft>
                <a:spcPts val="1800"/>
              </a:spcAft>
            </a:pPr>
            <a:r>
              <a:rPr lang="en-US" altLang="en-US" dirty="0" smtClean="0"/>
              <a:t>Remember, safety </a:t>
            </a:r>
            <a:r>
              <a:rPr lang="en-US" altLang="en-US" dirty="0"/>
              <a:t>is assessed at every contact.</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25</a:t>
            </a:fld>
            <a:endParaRPr lang="en-US" dirty="0">
              <a:latin typeface="Arial" charset="0"/>
            </a:endParaRPr>
          </a:p>
        </p:txBody>
      </p:sp>
    </p:spTree>
    <p:extLst>
      <p:ext uri="{BB962C8B-B14F-4D97-AF65-F5344CB8AC3E}">
        <p14:creationId xmlns:p14="http://schemas.microsoft.com/office/powerpoint/2010/main" val="1456152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469900" y="793750"/>
            <a:ext cx="8229600" cy="590550"/>
          </a:xfrm>
        </p:spPr>
        <p:txBody>
          <a:bodyPr/>
          <a:lstStyle/>
          <a:p>
            <a:pPr eaLnBrk="1" hangingPunct="1"/>
            <a:r>
              <a:rPr lang="en-US" altLang="en-US" smtClean="0"/>
              <a:t>Action Planning</a:t>
            </a:r>
          </a:p>
        </p:txBody>
      </p:sp>
      <p:sp>
        <p:nvSpPr>
          <p:cNvPr id="27651" name="Content Placeholder 5"/>
          <p:cNvSpPr>
            <a:spLocks noGrp="1"/>
          </p:cNvSpPr>
          <p:nvPr>
            <p:ph idx="1"/>
          </p:nvPr>
        </p:nvSpPr>
        <p:spPr>
          <a:xfrm>
            <a:off x="469900" y="1438275"/>
            <a:ext cx="8248650" cy="4881563"/>
          </a:xfrm>
        </p:spPr>
        <p:txBody>
          <a:bodyPr/>
          <a:lstStyle/>
          <a:p>
            <a:pPr eaLnBrk="1" hangingPunct="1"/>
            <a:r>
              <a:rPr lang="en-US" altLang="en-US" smtClean="0"/>
              <a:t>Take a moment to identify:</a:t>
            </a:r>
          </a:p>
          <a:p>
            <a:pPr lvl="1" eaLnBrk="1" hangingPunct="1"/>
            <a:r>
              <a:rPr lang="en-US" altLang="en-US" smtClean="0"/>
              <a:t>Something new I learned…</a:t>
            </a:r>
          </a:p>
          <a:p>
            <a:pPr lvl="1" eaLnBrk="1" hangingPunct="1"/>
            <a:r>
              <a:rPr lang="en-US" altLang="en-US" smtClean="0"/>
              <a:t>Something I need to know more about…</a:t>
            </a:r>
          </a:p>
          <a:p>
            <a:pPr lvl="1" eaLnBrk="1" hangingPunct="1"/>
            <a:r>
              <a:rPr lang="en-US" altLang="en-US" smtClean="0"/>
              <a:t>Something I will apply to my job…</a:t>
            </a:r>
          </a:p>
        </p:txBody>
      </p:sp>
      <p:sp>
        <p:nvSpPr>
          <p:cNvPr id="5" name="Slide Number Placeholder 4"/>
          <p:cNvSpPr>
            <a:spLocks noGrp="1"/>
          </p:cNvSpPr>
          <p:nvPr>
            <p:ph type="sldNum" sz="quarter" idx="4294967295"/>
          </p:nvPr>
        </p:nvSpPr>
        <p:spPr>
          <a:xfrm>
            <a:off x="8126413" y="6616700"/>
            <a:ext cx="1017587" cy="187325"/>
          </a:xfrm>
          <a:prstGeom prst="rect">
            <a:avLst/>
          </a:prstGeom>
        </p:spPr>
        <p:txBody>
          <a:bodyPr/>
          <a:lstStyle/>
          <a:p>
            <a:pPr>
              <a:defRPr/>
            </a:pPr>
            <a:fld id="{6A564C6A-957D-4A5A-BFC3-DBF6275A5CDF}" type="slidenum">
              <a:rPr lang="en-US"/>
              <a:pPr>
                <a:defRPr/>
              </a:pPr>
              <a:t>26</a:t>
            </a:fld>
            <a:endParaRPr lang="en-US" dirty="0"/>
          </a:p>
        </p:txBody>
      </p:sp>
    </p:spTree>
    <p:extLst>
      <p:ext uri="{BB962C8B-B14F-4D97-AF65-F5344CB8AC3E}">
        <p14:creationId xmlns:p14="http://schemas.microsoft.com/office/powerpoint/2010/main" val="3636330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685800"/>
            <a:ext cx="8229600" cy="1828800"/>
          </a:xfrm>
          <a:ln>
            <a:miter lim="800000"/>
            <a:headEnd/>
            <a:tailEnd/>
          </a:ln>
          <a:extLst/>
        </p:spPr>
        <p:txBody>
          <a:bodyPr/>
          <a:lstStyle/>
          <a:p>
            <a:pPr algn="ctr" eaLnBrk="1" hangingPunct="1">
              <a:defRPr/>
            </a:pPr>
            <a:r>
              <a:rPr lang="en-US" dirty="0">
                <a:solidFill>
                  <a:srgbClr val="948151"/>
                </a:solidFill>
              </a:rPr>
              <a:t>Knowing the Child to be Placed</a:t>
            </a:r>
          </a:p>
        </p:txBody>
      </p:sp>
      <p:sp>
        <p:nvSpPr>
          <p:cNvPr id="4" name="Slide Number Placeholder 3"/>
          <p:cNvSpPr>
            <a:spLocks noGrp="1"/>
          </p:cNvSpPr>
          <p:nvPr>
            <p:ph type="sldNum" sz="quarter" idx="12"/>
          </p:nvPr>
        </p:nvSpPr>
        <p:spPr/>
        <p:txBody>
          <a:bodyPr/>
          <a:lstStyle/>
          <a:p>
            <a:pPr>
              <a:defRPr/>
            </a:pPr>
            <a:fld id="{B9ED0D69-3860-42E3-81BA-F868DDC625B0}" type="slidenum">
              <a:rPr lang="en-US" smtClean="0"/>
              <a:pPr>
                <a:defRPr/>
              </a:pPr>
              <a:t>27</a:t>
            </a:fld>
            <a:endParaRPr lang="en-US" dirty="0"/>
          </a:p>
        </p:txBody>
      </p:sp>
      <p:pic>
        <p:nvPicPr>
          <p:cNvPr id="28676" name="Picture 2" descr="C:\Documents and Settings\janaH\Local Settings\Temp\Temporary Internet Files\Content.IE5\HAXUDV4F\MP90038634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863" y="2743200"/>
            <a:ext cx="2200275"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322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9900" y="933450"/>
            <a:ext cx="8229600" cy="590550"/>
          </a:xfrm>
        </p:spPr>
        <p:txBody>
          <a:bodyPr/>
          <a:lstStyle/>
          <a:p>
            <a:pPr eaLnBrk="1" hangingPunct="1"/>
            <a:r>
              <a:rPr lang="en-US" altLang="en-US" smtClean="0"/>
              <a:t>Incidence of Children Entering Out-of-Home Placement</a:t>
            </a:r>
          </a:p>
        </p:txBody>
      </p:sp>
      <p:sp>
        <p:nvSpPr>
          <p:cNvPr id="29699" name="Content Placeholder 2"/>
          <p:cNvSpPr>
            <a:spLocks noGrp="1"/>
          </p:cNvSpPr>
          <p:nvPr>
            <p:ph idx="1"/>
          </p:nvPr>
        </p:nvSpPr>
        <p:spPr>
          <a:xfrm>
            <a:off x="469900" y="1747838"/>
            <a:ext cx="8248650" cy="4353417"/>
          </a:xfrm>
        </p:spPr>
        <p:txBody>
          <a:bodyPr/>
          <a:lstStyle/>
          <a:p>
            <a:pPr eaLnBrk="1" hangingPunct="1">
              <a:spcAft>
                <a:spcPts val="1200"/>
              </a:spcAft>
            </a:pPr>
            <a:r>
              <a:rPr lang="en-US" altLang="en-US" dirty="0" smtClean="0"/>
              <a:t>Children under six represent the largest group of children entering out-of-home placement.</a:t>
            </a:r>
          </a:p>
          <a:p>
            <a:pPr eaLnBrk="1" hangingPunct="1">
              <a:spcAft>
                <a:spcPts val="1200"/>
              </a:spcAft>
            </a:pPr>
            <a:r>
              <a:rPr lang="en-US" altLang="en-US" dirty="0" smtClean="0"/>
              <a:t>Children under five are the largest and fastest growing subpopulation involved in the child welfare system. </a:t>
            </a:r>
          </a:p>
          <a:p>
            <a:pPr eaLnBrk="1" hangingPunct="1">
              <a:spcAft>
                <a:spcPts val="1200"/>
              </a:spcAft>
            </a:pPr>
            <a:r>
              <a:rPr lang="en-US" altLang="en-US" dirty="0" smtClean="0"/>
              <a:t>Children under four represent 31.9 percent of all children experiencing child maltreatment. </a:t>
            </a:r>
          </a:p>
          <a:p>
            <a:pPr eaLnBrk="1" hangingPunct="1">
              <a:spcAft>
                <a:spcPts val="1200"/>
              </a:spcAft>
            </a:pPr>
            <a:r>
              <a:rPr lang="en-US" altLang="en-US" dirty="0" smtClean="0"/>
              <a:t>Children under six represent 34 percent of all children in out-of-home placement. </a:t>
            </a:r>
          </a:p>
          <a:p>
            <a:pPr marL="0" indent="0" algn="ctr">
              <a:buNone/>
            </a:pPr>
            <a:r>
              <a:rPr lang="en-US" sz="1800" dirty="0"/>
              <a:t>Center for the Study of Social Policy, 2007</a:t>
            </a:r>
            <a:r>
              <a:rPr lang="en-US" sz="1800" dirty="0" smtClean="0"/>
              <a:t>	</a:t>
            </a:r>
            <a:endParaRPr lang="en-US" altLang="en-US" sz="1800"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6F431E44-1E84-45E8-9DF8-F104BA185CB7}" type="slidenum">
              <a:rPr lang="en-US"/>
              <a:pPr>
                <a:defRPr/>
              </a:pPr>
              <a:t>28</a:t>
            </a:fld>
            <a:endParaRPr lang="en-US" dirty="0"/>
          </a:p>
        </p:txBody>
      </p:sp>
    </p:spTree>
    <p:extLst>
      <p:ext uri="{BB962C8B-B14F-4D97-AF65-F5344CB8AC3E}">
        <p14:creationId xmlns:p14="http://schemas.microsoft.com/office/powerpoint/2010/main" val="722546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9900" y="990600"/>
            <a:ext cx="8229600" cy="590550"/>
          </a:xfrm>
        </p:spPr>
        <p:txBody>
          <a:bodyPr/>
          <a:lstStyle/>
          <a:p>
            <a:pPr eaLnBrk="1" hangingPunct="1"/>
            <a:r>
              <a:rPr lang="en-US" altLang="en-US" smtClean="0"/>
              <a:t>Incidence of Children Experiencing Trauma</a:t>
            </a:r>
          </a:p>
        </p:txBody>
      </p:sp>
      <p:sp>
        <p:nvSpPr>
          <p:cNvPr id="30723" name="Content Placeholder 2"/>
          <p:cNvSpPr>
            <a:spLocks noGrp="1"/>
          </p:cNvSpPr>
          <p:nvPr>
            <p:ph idx="1"/>
          </p:nvPr>
        </p:nvSpPr>
        <p:spPr>
          <a:xfrm>
            <a:off x="469900" y="1752600"/>
            <a:ext cx="8248650" cy="4881563"/>
          </a:xfrm>
        </p:spPr>
        <p:txBody>
          <a:bodyPr/>
          <a:lstStyle/>
          <a:p>
            <a:pPr eaLnBrk="1" hangingPunct="1">
              <a:spcAft>
                <a:spcPts val="1800"/>
              </a:spcAft>
            </a:pPr>
            <a:r>
              <a:rPr lang="en-US" altLang="en-US" dirty="0" smtClean="0"/>
              <a:t>More than 60 percent of children surveyed by the Center for Disease Control in 2009 were determined to have been exposed to violence within the past year.  </a:t>
            </a:r>
          </a:p>
          <a:p>
            <a:pPr>
              <a:spcAft>
                <a:spcPts val="1800"/>
              </a:spcAft>
            </a:pPr>
            <a:r>
              <a:rPr lang="en-US" altLang="en-US" dirty="0" smtClean="0"/>
              <a:t>Children experiencing six or more traumatic events are likely to have an average lifespan of 19 years shorter than other children who do not suffer the same degree of trauma</a:t>
            </a:r>
            <a:r>
              <a:rPr lang="en-US" altLang="en-US" dirty="0" smtClean="0"/>
              <a:t>.</a:t>
            </a:r>
            <a:r>
              <a:rPr lang="en-US" dirty="0"/>
              <a:t> </a:t>
            </a:r>
            <a:endParaRPr lang="en-US" dirty="0" smtClean="0"/>
          </a:p>
          <a:p>
            <a:pPr marL="0" indent="0">
              <a:spcAft>
                <a:spcPts val="1800"/>
              </a:spcAft>
              <a:buNone/>
            </a:pPr>
            <a:endParaRPr 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638F2575-9A7C-4FB1-88AC-5B12E9DDFBF9}" type="slidenum">
              <a:rPr lang="en-US"/>
              <a:pPr>
                <a:defRPr/>
              </a:pPr>
              <a:t>29</a:t>
            </a:fld>
            <a:endParaRPr lang="en-US" dirty="0"/>
          </a:p>
        </p:txBody>
      </p:sp>
      <p:sp>
        <p:nvSpPr>
          <p:cNvPr id="30725" name="Right Arrow 4"/>
          <p:cNvSpPr>
            <a:spLocks noChangeArrowheads="1"/>
          </p:cNvSpPr>
          <p:nvPr/>
        </p:nvSpPr>
        <p:spPr bwMode="auto">
          <a:xfrm>
            <a:off x="8686800" y="6096000"/>
            <a:ext cx="304800" cy="1524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sz="2400">
              <a:ea typeface="MS PGothic" pitchFamily="34" charset="-128"/>
            </a:endParaRPr>
          </a:p>
        </p:txBody>
      </p:sp>
    </p:spTree>
    <p:extLst>
      <p:ext uri="{BB962C8B-B14F-4D97-AF65-F5344CB8AC3E}">
        <p14:creationId xmlns:p14="http://schemas.microsoft.com/office/powerpoint/2010/main" val="114423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469900" y="793750"/>
            <a:ext cx="8229600" cy="603250"/>
          </a:xfrm>
        </p:spPr>
        <p:txBody>
          <a:bodyPr/>
          <a:lstStyle/>
          <a:p>
            <a:pPr eaLnBrk="1" hangingPunct="1"/>
            <a:r>
              <a:rPr lang="en-US" altLang="en-US" smtClean="0"/>
              <a:t>Name Tents</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9F17649E-0AA4-4917-96C0-D7258FC3C876}" type="slidenum">
              <a:rPr lang="en-US"/>
              <a:pPr>
                <a:defRPr/>
              </a:pPr>
              <a:t>3</a:t>
            </a:fld>
            <a:endParaRPr lang="en-US" dirty="0"/>
          </a:p>
        </p:txBody>
      </p:sp>
      <p:graphicFrame>
        <p:nvGraphicFramePr>
          <p:cNvPr id="5" name="Table 4"/>
          <p:cNvGraphicFramePr>
            <a:graphicFrameLocks noGrp="1"/>
          </p:cNvGraphicFramePr>
          <p:nvPr/>
        </p:nvGraphicFramePr>
        <p:xfrm>
          <a:off x="1066800" y="2133600"/>
          <a:ext cx="7315200" cy="2276475"/>
        </p:xfrm>
        <a:graphic>
          <a:graphicData uri="http://schemas.openxmlformats.org/drawingml/2006/table">
            <a:tbl>
              <a:tblPr firstRow="1" bandRow="1">
                <a:tableStyleId>{2D5ABB26-0587-4C30-8999-92F81FD0307C}</a:tableStyleId>
              </a:tblPr>
              <a:tblGrid>
                <a:gridCol w="2743200"/>
                <a:gridCol w="1828800"/>
                <a:gridCol w="2743200"/>
              </a:tblGrid>
              <a:tr h="965469">
                <a:tc>
                  <a:txBody>
                    <a:bodyPr/>
                    <a:lstStyle/>
                    <a:p>
                      <a:r>
                        <a:rPr lang="en-US" sz="2400" dirty="0" smtClean="0">
                          <a:latin typeface="Arial" pitchFamily="34" charset="0"/>
                          <a:cs typeface="Arial" pitchFamily="34" charset="0"/>
                        </a:rPr>
                        <a:t>County</a:t>
                      </a:r>
                      <a:endParaRPr lang="en-US" sz="2400" dirty="0">
                        <a:latin typeface="Arial" pitchFamily="34" charset="0"/>
                        <a:cs typeface="Arial" pitchFamily="34" charset="0"/>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2400" dirty="0" smtClean="0">
                          <a:latin typeface="Arial" pitchFamily="34" charset="0"/>
                          <a:cs typeface="Arial" pitchFamily="34" charset="0"/>
                        </a:rPr>
                        <a:t>Name</a:t>
                      </a:r>
                      <a:endParaRPr lang="en-US" sz="2400" dirty="0">
                        <a:latin typeface="Arial" pitchFamily="34" charset="0"/>
                        <a:cs typeface="Arial" pitchFamily="34" charset="0"/>
                      </a:endParaRPr>
                    </a:p>
                  </a:txBody>
                  <a:tcPr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Arial" pitchFamily="34" charset="0"/>
                          <a:cs typeface="Arial" pitchFamily="34" charset="0"/>
                        </a:rPr>
                        <a:t>Unit/Department</a:t>
                      </a:r>
                      <a:endParaRPr lang="en-US" sz="2000" dirty="0">
                        <a:latin typeface="Arial" pitchFamily="34" charset="0"/>
                        <a:cs typeface="Arial" pitchFamily="34" charset="0"/>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1006">
                <a:tc>
                  <a:txBody>
                    <a:bodyPr/>
                    <a:lstStyle/>
                    <a:p>
                      <a:r>
                        <a:rPr lang="en-US" sz="2000" dirty="0" smtClean="0">
                          <a:latin typeface="Arial" pitchFamily="34" charset="0"/>
                          <a:cs typeface="Arial" pitchFamily="34" charset="0"/>
                        </a:rPr>
                        <a:t>Length of</a:t>
                      </a:r>
                      <a:r>
                        <a:rPr lang="en-US" sz="2000" baseline="0" dirty="0" smtClean="0">
                          <a:latin typeface="Arial" pitchFamily="34" charset="0"/>
                          <a:cs typeface="Arial" pitchFamily="34" charset="0"/>
                        </a:rPr>
                        <a:t> time in current position</a:t>
                      </a:r>
                      <a:endParaRPr lang="en-US" sz="2000" dirty="0">
                        <a:latin typeface="Arial" pitchFamily="34" charset="0"/>
                        <a:cs typeface="Arial" pitchFamily="34" charset="0"/>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c>
                  <a:txBody>
                    <a:bodyPr/>
                    <a:lstStyle/>
                    <a:p>
                      <a:r>
                        <a:rPr lang="en-US" sz="2000" dirty="0" smtClean="0">
                          <a:latin typeface="Arial" pitchFamily="34" charset="0"/>
                          <a:cs typeface="Arial" pitchFamily="34" charset="0"/>
                        </a:rPr>
                        <a:t>What is one thing you do now to make sure children</a:t>
                      </a:r>
                      <a:r>
                        <a:rPr lang="en-US" sz="2000" baseline="0" dirty="0" smtClean="0">
                          <a:latin typeface="Arial" pitchFamily="34" charset="0"/>
                          <a:cs typeface="Arial" pitchFamily="34" charset="0"/>
                        </a:rPr>
                        <a:t> are safe in out-of-home care?</a:t>
                      </a:r>
                      <a:endParaRPr lang="en-US" sz="2000" dirty="0">
                        <a:latin typeface="Arial" pitchFamily="34" charset="0"/>
                        <a:cs typeface="Arial" pitchFamily="34" charset="0"/>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70046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469900" y="1747838"/>
            <a:ext cx="8248650" cy="4881562"/>
          </a:xfrm>
        </p:spPr>
        <p:txBody>
          <a:bodyPr/>
          <a:lstStyle/>
          <a:p>
            <a:pPr eaLnBrk="1" hangingPunct="1">
              <a:spcAft>
                <a:spcPts val="1200"/>
              </a:spcAft>
              <a:defRPr/>
            </a:pPr>
            <a:r>
              <a:rPr lang="en-US" dirty="0" smtClean="0"/>
              <a:t>Adverse childhood experiences have a significant negative impact on later adult functioning. </a:t>
            </a:r>
          </a:p>
          <a:p>
            <a:pPr eaLnBrk="1" hangingPunct="1">
              <a:spcAft>
                <a:spcPts val="1200"/>
              </a:spcAft>
              <a:defRPr/>
            </a:pPr>
            <a:r>
              <a:rPr lang="en-US" dirty="0" smtClean="0"/>
              <a:t>The greater the number of exposures to trauma in childhood results in the greater likelihood of adult health risk behaviors, poor health status, and disease.</a:t>
            </a:r>
          </a:p>
          <a:p>
            <a:pPr eaLnBrk="1" hangingPunct="1">
              <a:defRPr/>
            </a:pPr>
            <a:endParaRPr lang="en-US" dirty="0" smtClean="0"/>
          </a:p>
          <a:p>
            <a:pPr eaLnBrk="1" hangingPunct="1">
              <a:defRPr/>
            </a:pPr>
            <a:endParaRPr lang="en-US" dirty="0" smtClean="0"/>
          </a:p>
          <a:p>
            <a:pPr marL="0" indent="0" eaLnBrk="1" hangingPunct="1">
              <a:buFontTx/>
              <a:buNone/>
              <a:defRPr/>
            </a:pPr>
            <a:r>
              <a:rPr lang="en-US" sz="1800" dirty="0" smtClean="0"/>
              <a:t>Centers for Disease Control and Prevention. Atlanta: CDC, (2006). Adverse Childhood Experiences Study Available from: </a:t>
            </a:r>
            <a:r>
              <a:rPr lang="en-US" sz="1800" dirty="0" smtClean="0">
                <a:hlinkClick r:id="rId2"/>
              </a:rPr>
              <a:t>http://www.cdc.gov/nccdphp/ace/index.htm</a:t>
            </a:r>
            <a:r>
              <a:rPr lang="en-US" sz="1800" dirty="0" smtClean="0"/>
              <a:t>.</a:t>
            </a:r>
          </a:p>
          <a:p>
            <a:pPr eaLnBrk="1" hangingPunct="1">
              <a:defRPr/>
            </a:pPr>
            <a:endParaRPr 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2803AAB1-F3D3-4D8A-A650-7C042A7C8559}" type="slidenum">
              <a:rPr lang="en-US"/>
              <a:pPr>
                <a:defRPr/>
              </a:pPr>
              <a:t>30</a:t>
            </a:fld>
            <a:endParaRPr lang="en-US" dirty="0"/>
          </a:p>
        </p:txBody>
      </p:sp>
      <p:sp>
        <p:nvSpPr>
          <p:cNvPr id="31748" name="Title 1"/>
          <p:cNvSpPr>
            <a:spLocks noGrp="1"/>
          </p:cNvSpPr>
          <p:nvPr>
            <p:ph type="title"/>
          </p:nvPr>
        </p:nvSpPr>
        <p:spPr>
          <a:xfrm>
            <a:off x="469900" y="990600"/>
            <a:ext cx="8229600" cy="590550"/>
          </a:xfrm>
        </p:spPr>
        <p:txBody>
          <a:bodyPr/>
          <a:lstStyle/>
          <a:p>
            <a:pPr eaLnBrk="1" hangingPunct="1"/>
            <a:r>
              <a:rPr lang="en-US" altLang="en-US" smtClean="0"/>
              <a:t>Incidence of Children Experiencing Trauma, cont’d</a:t>
            </a:r>
          </a:p>
        </p:txBody>
      </p:sp>
    </p:spTree>
    <p:extLst>
      <p:ext uri="{BB962C8B-B14F-4D97-AF65-F5344CB8AC3E}">
        <p14:creationId xmlns:p14="http://schemas.microsoft.com/office/powerpoint/2010/main" val="1752075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1066800"/>
            <a:ext cx="7772400" cy="525463"/>
          </a:xfrm>
        </p:spPr>
        <p:txBody>
          <a:bodyPr/>
          <a:lstStyle/>
          <a:p>
            <a:pPr eaLnBrk="1" hangingPunct="1"/>
            <a:r>
              <a:rPr lang="en-US" altLang="en-US" smtClean="0"/>
              <a:t>Grief Reactions to </a:t>
            </a:r>
            <a:br>
              <a:rPr lang="en-US" altLang="en-US" smtClean="0"/>
            </a:br>
            <a:r>
              <a:rPr lang="en-US" altLang="en-US" smtClean="0"/>
              <a:t>Separation / Loss</a:t>
            </a:r>
          </a:p>
        </p:txBody>
      </p:sp>
      <p:sp>
        <p:nvSpPr>
          <p:cNvPr id="32771" name="Content Placeholder 2"/>
          <p:cNvSpPr>
            <a:spLocks noGrp="1"/>
          </p:cNvSpPr>
          <p:nvPr>
            <p:ph sz="half" idx="1"/>
          </p:nvPr>
        </p:nvSpPr>
        <p:spPr>
          <a:xfrm>
            <a:off x="609600" y="1981200"/>
            <a:ext cx="3810000" cy="4191000"/>
          </a:xfrm>
        </p:spPr>
        <p:txBody>
          <a:bodyPr/>
          <a:lstStyle/>
          <a:p>
            <a:pPr eaLnBrk="1" hangingPunct="1"/>
            <a:r>
              <a:rPr lang="en-US" altLang="en-US" smtClean="0"/>
              <a:t>Shock</a:t>
            </a:r>
          </a:p>
          <a:p>
            <a:pPr eaLnBrk="1" hangingPunct="1"/>
            <a:endParaRPr lang="en-US" altLang="en-US" smtClean="0"/>
          </a:p>
          <a:p>
            <a:pPr eaLnBrk="1" hangingPunct="1"/>
            <a:r>
              <a:rPr lang="en-US" altLang="en-US" smtClean="0"/>
              <a:t>Anger/Protest</a:t>
            </a:r>
          </a:p>
          <a:p>
            <a:pPr eaLnBrk="1" hangingPunct="1"/>
            <a:endParaRPr lang="en-US" altLang="en-US" smtClean="0"/>
          </a:p>
          <a:p>
            <a:pPr eaLnBrk="1" hangingPunct="1"/>
            <a:r>
              <a:rPr lang="en-US" altLang="en-US" smtClean="0"/>
              <a:t>Bargaining</a:t>
            </a:r>
          </a:p>
          <a:p>
            <a:pPr eaLnBrk="1" hangingPunct="1"/>
            <a:endParaRPr lang="en-US" altLang="en-US" smtClean="0"/>
          </a:p>
          <a:p>
            <a:pPr eaLnBrk="1" hangingPunct="1"/>
            <a:r>
              <a:rPr lang="en-US" altLang="en-US" smtClean="0"/>
              <a:t>Depression</a:t>
            </a:r>
          </a:p>
          <a:p>
            <a:pPr eaLnBrk="1" hangingPunct="1"/>
            <a:endParaRPr lang="en-US" altLang="en-US" smtClean="0"/>
          </a:p>
          <a:p>
            <a:pPr eaLnBrk="1" hangingPunct="1"/>
            <a:r>
              <a:rPr lang="en-US" altLang="en-US" smtClean="0"/>
              <a:t>Resolution</a:t>
            </a:r>
          </a:p>
        </p:txBody>
      </p:sp>
      <p:pic>
        <p:nvPicPr>
          <p:cNvPr id="32772" name="Picture 5" descr="C:\Documents and Settings\janaH\Local Settings\Temp\Temporary Internet Files\Content.IE5\AEIZD804\MP900422847[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49888" y="2438400"/>
            <a:ext cx="2206625" cy="2971800"/>
          </a:xfrm>
        </p:spPr>
      </p:pic>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1A17B458-28AA-4C75-8B5C-D5B9683DFB09}" type="slidenum">
              <a:rPr lang="en-US"/>
              <a:pPr>
                <a:defRPr/>
              </a:pPr>
              <a:t>31</a:t>
            </a:fld>
            <a:endParaRPr lang="en-US" dirty="0"/>
          </a:p>
        </p:txBody>
      </p:sp>
    </p:spTree>
    <p:extLst>
      <p:ext uri="{BB962C8B-B14F-4D97-AF65-F5344CB8AC3E}">
        <p14:creationId xmlns:p14="http://schemas.microsoft.com/office/powerpoint/2010/main" val="3660544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9900" y="1027113"/>
            <a:ext cx="8229600" cy="590550"/>
          </a:xfrm>
        </p:spPr>
        <p:txBody>
          <a:bodyPr/>
          <a:lstStyle/>
          <a:p>
            <a:pPr eaLnBrk="1" hangingPunct="1"/>
            <a:r>
              <a:rPr lang="en-US" altLang="en-US" smtClean="0"/>
              <a:t>Purposes of Child Preparation for Placement</a:t>
            </a:r>
          </a:p>
        </p:txBody>
      </p:sp>
      <p:sp>
        <p:nvSpPr>
          <p:cNvPr id="33795" name="Content Placeholder 2"/>
          <p:cNvSpPr>
            <a:spLocks noGrp="1"/>
          </p:cNvSpPr>
          <p:nvPr>
            <p:ph idx="1"/>
          </p:nvPr>
        </p:nvSpPr>
        <p:spPr>
          <a:xfrm>
            <a:off x="469900" y="1671638"/>
            <a:ext cx="8248650" cy="4881562"/>
          </a:xfrm>
        </p:spPr>
        <p:txBody>
          <a:bodyPr/>
          <a:lstStyle/>
          <a:p>
            <a:pPr eaLnBrk="1" hangingPunct="1">
              <a:spcAft>
                <a:spcPts val="1200"/>
              </a:spcAft>
            </a:pPr>
            <a:r>
              <a:rPr lang="en-US" altLang="en-US" dirty="0" smtClean="0"/>
              <a:t>Alleviating anxieties/reducing stress.</a:t>
            </a:r>
          </a:p>
          <a:p>
            <a:pPr eaLnBrk="1" hangingPunct="1">
              <a:spcAft>
                <a:spcPts val="1200"/>
              </a:spcAft>
            </a:pPr>
            <a:r>
              <a:rPr lang="en-US" altLang="en-US" dirty="0" smtClean="0"/>
              <a:t>Assessing children’s strengths and needs and communicating this information to caregivers.</a:t>
            </a:r>
          </a:p>
          <a:p>
            <a:pPr eaLnBrk="1" hangingPunct="1">
              <a:spcAft>
                <a:spcPts val="1200"/>
              </a:spcAft>
            </a:pPr>
            <a:r>
              <a:rPr lang="en-US" altLang="en-US" dirty="0" smtClean="0"/>
              <a:t>Establishing supportive relationships with children.</a:t>
            </a:r>
          </a:p>
          <a:p>
            <a:pPr eaLnBrk="1" hangingPunct="1">
              <a:spcAft>
                <a:spcPts val="1200"/>
              </a:spcAft>
            </a:pPr>
            <a:r>
              <a:rPr lang="en-US" altLang="en-US" dirty="0" smtClean="0"/>
              <a:t>Connecting new caregivers and children to ease transition.</a:t>
            </a:r>
          </a:p>
          <a:p>
            <a:pPr eaLnBrk="1" hangingPunct="1">
              <a:spcAft>
                <a:spcPts val="1200"/>
              </a:spcAft>
            </a:pPr>
            <a:r>
              <a:rPr lang="en-US" altLang="en-US" dirty="0" smtClean="0"/>
              <a:t>Providing supportive services.</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BFD96A29-854D-4A4A-A5BA-0145E877A4ED}" type="slidenum">
              <a:rPr lang="en-US"/>
              <a:pPr>
                <a:defRPr/>
              </a:pPr>
              <a:t>32</a:t>
            </a:fld>
            <a:endParaRPr lang="en-US" dirty="0"/>
          </a:p>
        </p:txBody>
      </p:sp>
    </p:spTree>
    <p:extLst>
      <p:ext uri="{BB962C8B-B14F-4D97-AF65-F5344CB8AC3E}">
        <p14:creationId xmlns:p14="http://schemas.microsoft.com/office/powerpoint/2010/main" val="1347368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69900" y="1027113"/>
            <a:ext cx="8229600" cy="590550"/>
          </a:xfrm>
        </p:spPr>
        <p:txBody>
          <a:bodyPr/>
          <a:lstStyle/>
          <a:p>
            <a:pPr eaLnBrk="1" hangingPunct="1"/>
            <a:r>
              <a:rPr lang="en-US" altLang="en-US" smtClean="0"/>
              <a:t>Speaking to Children about Placement</a:t>
            </a:r>
          </a:p>
        </p:txBody>
      </p:sp>
      <p:sp>
        <p:nvSpPr>
          <p:cNvPr id="34819" name="Content Placeholder 2"/>
          <p:cNvSpPr>
            <a:spLocks noGrp="1"/>
          </p:cNvSpPr>
          <p:nvPr>
            <p:ph idx="1"/>
          </p:nvPr>
        </p:nvSpPr>
        <p:spPr>
          <a:xfrm>
            <a:off x="469900" y="1671638"/>
            <a:ext cx="8248650" cy="4881562"/>
          </a:xfrm>
        </p:spPr>
        <p:txBody>
          <a:bodyPr/>
          <a:lstStyle/>
          <a:p>
            <a:pPr eaLnBrk="1" hangingPunct="1">
              <a:spcAft>
                <a:spcPts val="1200"/>
              </a:spcAft>
            </a:pPr>
            <a:r>
              <a:rPr lang="en-US" altLang="en-US" dirty="0" smtClean="0"/>
              <a:t>Discussion points, including use of specific interactional skills such as: Tuning in to Self, Tuning in to Others, Reaching Inside of Silences, Reaching for Feedback, </a:t>
            </a:r>
            <a:r>
              <a:rPr lang="en-US" altLang="en-US" i="1" dirty="0" smtClean="0"/>
              <a:t>etc.</a:t>
            </a:r>
          </a:p>
          <a:p>
            <a:pPr eaLnBrk="1" hangingPunct="1">
              <a:spcAft>
                <a:spcPts val="1200"/>
              </a:spcAft>
            </a:pPr>
            <a:r>
              <a:rPr lang="en-US" altLang="en-US" dirty="0" smtClean="0"/>
              <a:t>Pay particular attention to the child’s developmental stage.</a:t>
            </a:r>
          </a:p>
          <a:p>
            <a:pPr eaLnBrk="1" hangingPunct="1">
              <a:spcAft>
                <a:spcPts val="1200"/>
              </a:spcAft>
            </a:pPr>
            <a:r>
              <a:rPr lang="en-US" altLang="en-US" dirty="0" smtClean="0"/>
              <a:t>Key points for consideration in preparing the child including independent living concerns for 16-year-old </a:t>
            </a:r>
            <a:r>
              <a:rPr lang="en-US" altLang="en-US" dirty="0" err="1" smtClean="0"/>
              <a:t>Carley</a:t>
            </a:r>
            <a:r>
              <a:rPr lang="en-US" altLang="en-US" dirty="0" smtClean="0"/>
              <a:t>.</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BEA8EB9C-50FC-4458-8DF1-F88F5C782B38}" type="slidenum">
              <a:rPr lang="en-US"/>
              <a:pPr>
                <a:defRPr/>
              </a:pPr>
              <a:t>33</a:t>
            </a:fld>
            <a:endParaRPr lang="en-US" dirty="0"/>
          </a:p>
        </p:txBody>
      </p:sp>
    </p:spTree>
    <p:extLst>
      <p:ext uri="{BB962C8B-B14F-4D97-AF65-F5344CB8AC3E}">
        <p14:creationId xmlns:p14="http://schemas.microsoft.com/office/powerpoint/2010/main" val="2575787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a:xfrm>
            <a:off x="469900" y="950913"/>
            <a:ext cx="8229600" cy="590550"/>
          </a:xfrm>
        </p:spPr>
        <p:txBody>
          <a:bodyPr/>
          <a:lstStyle/>
          <a:p>
            <a:pPr eaLnBrk="1" hangingPunct="1"/>
            <a:r>
              <a:rPr lang="en-US" altLang="en-US" smtClean="0"/>
              <a:t>Action Planning</a:t>
            </a:r>
          </a:p>
        </p:txBody>
      </p:sp>
      <p:sp>
        <p:nvSpPr>
          <p:cNvPr id="35843" name="Content Placeholder 5"/>
          <p:cNvSpPr>
            <a:spLocks noGrp="1"/>
          </p:cNvSpPr>
          <p:nvPr>
            <p:ph idx="1"/>
          </p:nvPr>
        </p:nvSpPr>
        <p:spPr>
          <a:xfrm>
            <a:off x="469900" y="1595438"/>
            <a:ext cx="8248650" cy="4881562"/>
          </a:xfrm>
        </p:spPr>
        <p:txBody>
          <a:bodyPr/>
          <a:lstStyle/>
          <a:p>
            <a:pPr eaLnBrk="1" hangingPunct="1"/>
            <a:r>
              <a:rPr lang="en-US" altLang="en-US" smtClean="0"/>
              <a:t>Take a moment to identify:</a:t>
            </a:r>
          </a:p>
          <a:p>
            <a:pPr lvl="1" eaLnBrk="1" hangingPunct="1"/>
            <a:r>
              <a:rPr lang="en-US" altLang="en-US" smtClean="0"/>
              <a:t>Something new I learned…</a:t>
            </a:r>
          </a:p>
          <a:p>
            <a:pPr lvl="1" eaLnBrk="1" hangingPunct="1"/>
            <a:r>
              <a:rPr lang="en-US" altLang="en-US" smtClean="0"/>
              <a:t>Something I need to know more about…</a:t>
            </a:r>
          </a:p>
          <a:p>
            <a:pPr lvl="1" eaLnBrk="1" hangingPunct="1"/>
            <a:r>
              <a:rPr lang="en-US" altLang="en-US" smtClean="0"/>
              <a:t>Something I will apply to my job…</a:t>
            </a:r>
          </a:p>
        </p:txBody>
      </p:sp>
      <p:sp>
        <p:nvSpPr>
          <p:cNvPr id="5" name="Slide Number Placeholder 4"/>
          <p:cNvSpPr>
            <a:spLocks noGrp="1"/>
          </p:cNvSpPr>
          <p:nvPr>
            <p:ph type="sldNum" sz="quarter" idx="4294967295"/>
          </p:nvPr>
        </p:nvSpPr>
        <p:spPr>
          <a:xfrm>
            <a:off x="8126413" y="6616700"/>
            <a:ext cx="1017587" cy="187325"/>
          </a:xfrm>
          <a:prstGeom prst="rect">
            <a:avLst/>
          </a:prstGeom>
        </p:spPr>
        <p:txBody>
          <a:bodyPr/>
          <a:lstStyle/>
          <a:p>
            <a:pPr>
              <a:defRPr/>
            </a:pPr>
            <a:fld id="{E68C8272-896D-47FE-93F8-EF81DDD6EA9C}" type="slidenum">
              <a:rPr lang="en-US"/>
              <a:pPr>
                <a:defRPr/>
              </a:pPr>
              <a:t>34</a:t>
            </a:fld>
            <a:endParaRPr lang="en-US" dirty="0"/>
          </a:p>
        </p:txBody>
      </p:sp>
    </p:spTree>
    <p:extLst>
      <p:ext uri="{BB962C8B-B14F-4D97-AF65-F5344CB8AC3E}">
        <p14:creationId xmlns:p14="http://schemas.microsoft.com/office/powerpoint/2010/main" val="79330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9900" y="1174750"/>
            <a:ext cx="8229600" cy="590550"/>
          </a:xfrm>
        </p:spPr>
        <p:txBody>
          <a:bodyPr/>
          <a:lstStyle/>
          <a:p>
            <a:pPr eaLnBrk="1" hangingPunct="1"/>
            <a:r>
              <a:rPr lang="en-US" altLang="en-US" smtClean="0"/>
              <a:t>Principles for Choosing an Appropriate Placement Setting</a:t>
            </a:r>
          </a:p>
        </p:txBody>
      </p:sp>
      <p:sp>
        <p:nvSpPr>
          <p:cNvPr id="36867" name="Content Placeholder 2"/>
          <p:cNvSpPr>
            <a:spLocks noGrp="1"/>
          </p:cNvSpPr>
          <p:nvPr>
            <p:ph idx="1"/>
          </p:nvPr>
        </p:nvSpPr>
        <p:spPr>
          <a:xfrm>
            <a:off x="469900" y="1976438"/>
            <a:ext cx="8248650" cy="4881562"/>
          </a:xfrm>
        </p:spPr>
        <p:txBody>
          <a:bodyPr/>
          <a:lstStyle/>
          <a:p>
            <a:pPr eaLnBrk="1" hangingPunct="1">
              <a:spcAft>
                <a:spcPts val="1800"/>
              </a:spcAft>
            </a:pPr>
            <a:r>
              <a:rPr lang="en-US" altLang="en-US" dirty="0" smtClean="0"/>
              <a:t>If non-custodial parent can provide a safe home, placement is not necessary.</a:t>
            </a:r>
          </a:p>
          <a:p>
            <a:pPr eaLnBrk="1" hangingPunct="1">
              <a:spcAft>
                <a:spcPts val="1800"/>
              </a:spcAft>
            </a:pPr>
            <a:r>
              <a:rPr lang="en-US" altLang="en-US" dirty="0" smtClean="0"/>
              <a:t>Consider Kinship Care as a </a:t>
            </a:r>
            <a:r>
              <a:rPr lang="en-US" altLang="en-US" dirty="0" smtClean="0"/>
              <a:t>1st </a:t>
            </a:r>
            <a:r>
              <a:rPr lang="en-US" altLang="en-US" dirty="0" smtClean="0"/>
              <a:t>option.</a:t>
            </a:r>
          </a:p>
          <a:p>
            <a:pPr eaLnBrk="1" hangingPunct="1">
              <a:spcAft>
                <a:spcPts val="1800"/>
              </a:spcAft>
            </a:pPr>
            <a:r>
              <a:rPr lang="en-US" altLang="en-US" dirty="0" smtClean="0"/>
              <a:t>Include the family in the selection of the placement setting and in pre-placement visits.</a:t>
            </a:r>
          </a:p>
          <a:p>
            <a:pPr eaLnBrk="1" hangingPunct="1"/>
            <a:endParaRPr lang="en-US" alt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5495D705-5CC0-411E-BBA5-FA95A3C42946}" type="slidenum">
              <a:rPr lang="en-US"/>
              <a:pPr>
                <a:defRPr/>
              </a:pPr>
              <a:t>35</a:t>
            </a:fld>
            <a:endParaRPr lang="en-US" dirty="0"/>
          </a:p>
        </p:txBody>
      </p:sp>
      <p:sp>
        <p:nvSpPr>
          <p:cNvPr id="36869" name="Right Arrow 4"/>
          <p:cNvSpPr>
            <a:spLocks noChangeArrowheads="1"/>
          </p:cNvSpPr>
          <p:nvPr/>
        </p:nvSpPr>
        <p:spPr bwMode="auto">
          <a:xfrm>
            <a:off x="8686800" y="6096000"/>
            <a:ext cx="304800" cy="1524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sz="2400">
              <a:ea typeface="MS PGothic" pitchFamily="34" charset="-128"/>
            </a:endParaRPr>
          </a:p>
        </p:txBody>
      </p:sp>
    </p:spTree>
    <p:extLst>
      <p:ext uri="{BB962C8B-B14F-4D97-AF65-F5344CB8AC3E}">
        <p14:creationId xmlns:p14="http://schemas.microsoft.com/office/powerpoint/2010/main" val="4106197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9900" y="1174750"/>
            <a:ext cx="8229600" cy="590550"/>
          </a:xfrm>
        </p:spPr>
        <p:txBody>
          <a:bodyPr/>
          <a:lstStyle/>
          <a:p>
            <a:pPr eaLnBrk="1" hangingPunct="1"/>
            <a:r>
              <a:rPr lang="en-US" altLang="en-US" smtClean="0"/>
              <a:t>Principles for Choosing an Appropriate Placement Setting, cont’d</a:t>
            </a:r>
          </a:p>
        </p:txBody>
      </p:sp>
      <p:sp>
        <p:nvSpPr>
          <p:cNvPr id="37891" name="Content Placeholder 2"/>
          <p:cNvSpPr>
            <a:spLocks noGrp="1"/>
          </p:cNvSpPr>
          <p:nvPr>
            <p:ph idx="1"/>
          </p:nvPr>
        </p:nvSpPr>
        <p:spPr>
          <a:xfrm>
            <a:off x="469900" y="1976438"/>
            <a:ext cx="8248650" cy="4881562"/>
          </a:xfrm>
        </p:spPr>
        <p:txBody>
          <a:bodyPr/>
          <a:lstStyle/>
          <a:p>
            <a:pPr eaLnBrk="1" hangingPunct="1">
              <a:spcAft>
                <a:spcPts val="1800"/>
              </a:spcAft>
            </a:pPr>
            <a:r>
              <a:rPr lang="en-US" altLang="en-US" dirty="0" smtClean="0"/>
              <a:t>Place the child(</a:t>
            </a:r>
            <a:r>
              <a:rPr lang="en-US" altLang="en-US" dirty="0" err="1" smtClean="0"/>
              <a:t>ren</a:t>
            </a:r>
            <a:r>
              <a:rPr lang="en-US" altLang="en-US" dirty="0" smtClean="0"/>
              <a:t>) in a home/facility where they can continue to attend the same school.</a:t>
            </a:r>
          </a:p>
          <a:p>
            <a:pPr eaLnBrk="1" hangingPunct="1">
              <a:spcAft>
                <a:spcPts val="1800"/>
              </a:spcAft>
            </a:pPr>
            <a:r>
              <a:rPr lang="en-US" altLang="en-US" dirty="0" smtClean="0"/>
              <a:t>Carefully assess the child’s needs prior to choosing the placement.</a:t>
            </a:r>
          </a:p>
          <a:p>
            <a:pPr eaLnBrk="1" hangingPunct="1">
              <a:spcAft>
                <a:spcPts val="1800"/>
              </a:spcAft>
            </a:pPr>
            <a:r>
              <a:rPr lang="en-US" altLang="en-US" dirty="0" smtClean="0"/>
              <a:t>Select the substitute caregiver based upon their capability to meet the child's special needs.</a:t>
            </a:r>
          </a:p>
          <a:p>
            <a:pPr eaLnBrk="1" hangingPunct="1"/>
            <a:endParaRPr lang="en-US" alt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FB95A91D-FD12-401E-8DEF-CF525D0DE42B}" type="slidenum">
              <a:rPr lang="en-US"/>
              <a:pPr>
                <a:defRPr/>
              </a:pPr>
              <a:t>36</a:t>
            </a:fld>
            <a:endParaRPr lang="en-US" dirty="0"/>
          </a:p>
        </p:txBody>
      </p:sp>
    </p:spTree>
    <p:extLst>
      <p:ext uri="{BB962C8B-B14F-4D97-AF65-F5344CB8AC3E}">
        <p14:creationId xmlns:p14="http://schemas.microsoft.com/office/powerpoint/2010/main" val="3662487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85800" y="1150938"/>
            <a:ext cx="7772400" cy="525462"/>
          </a:xfrm>
        </p:spPr>
        <p:txBody>
          <a:bodyPr/>
          <a:lstStyle/>
          <a:p>
            <a:pPr eaLnBrk="1" hangingPunct="1"/>
            <a:r>
              <a:rPr lang="en-US" altLang="en-US" smtClean="0"/>
              <a:t>Placement Considerations in Pennsylvania Policy</a:t>
            </a:r>
          </a:p>
        </p:txBody>
      </p:sp>
      <p:sp>
        <p:nvSpPr>
          <p:cNvPr id="38915" name="Content Placeholder 2"/>
          <p:cNvSpPr>
            <a:spLocks noGrp="1"/>
          </p:cNvSpPr>
          <p:nvPr>
            <p:ph sz="half" idx="1"/>
          </p:nvPr>
        </p:nvSpPr>
        <p:spPr>
          <a:xfrm>
            <a:off x="685800" y="1993900"/>
            <a:ext cx="3810000" cy="3416300"/>
          </a:xfrm>
        </p:spPr>
        <p:txBody>
          <a:bodyPr/>
          <a:lstStyle/>
          <a:p>
            <a:pPr eaLnBrk="1" hangingPunct="1"/>
            <a:r>
              <a:rPr lang="en-US" altLang="en-US" dirty="0" smtClean="0"/>
              <a:t>Registry</a:t>
            </a:r>
          </a:p>
          <a:p>
            <a:pPr eaLnBrk="1" hangingPunct="1"/>
            <a:endParaRPr lang="en-US" altLang="en-US" dirty="0" smtClean="0"/>
          </a:p>
          <a:p>
            <a:pPr eaLnBrk="1" hangingPunct="1"/>
            <a:r>
              <a:rPr lang="en-US" altLang="en-US" dirty="0" smtClean="0"/>
              <a:t>Relatives/Kin</a:t>
            </a:r>
          </a:p>
          <a:p>
            <a:pPr eaLnBrk="1" hangingPunct="1"/>
            <a:endParaRPr lang="en-US" altLang="en-US" dirty="0" smtClean="0"/>
          </a:p>
          <a:p>
            <a:pPr eaLnBrk="1" hangingPunct="1"/>
            <a:r>
              <a:rPr lang="en-US" altLang="en-US" dirty="0" smtClean="0"/>
              <a:t>Least Restrictive</a:t>
            </a:r>
          </a:p>
          <a:p>
            <a:pPr eaLnBrk="1" hangingPunct="1"/>
            <a:endParaRPr lang="en-US" altLang="en-US" dirty="0" smtClean="0"/>
          </a:p>
          <a:p>
            <a:pPr eaLnBrk="1" hangingPunct="1"/>
            <a:r>
              <a:rPr lang="en-US" altLang="en-US" dirty="0" smtClean="0"/>
              <a:t>Education Considered</a:t>
            </a:r>
          </a:p>
        </p:txBody>
      </p:sp>
      <p:pic>
        <p:nvPicPr>
          <p:cNvPr id="38916" name="Picture 2" descr="C:\Program Files\Microsoft Office\MEDIA\CAGCAT10\j0300840.wmf"/>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645150" y="2967038"/>
            <a:ext cx="1816100" cy="1528762"/>
          </a:xfrm>
        </p:spPr>
      </p:pic>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6959D67C-4117-4700-B407-C49D2D726B2A}" type="slidenum">
              <a:rPr lang="en-US"/>
              <a:pPr>
                <a:defRPr/>
              </a:pPr>
              <a:t>37</a:t>
            </a:fld>
            <a:endParaRPr lang="en-US" dirty="0"/>
          </a:p>
        </p:txBody>
      </p:sp>
    </p:spTree>
    <p:extLst>
      <p:ext uri="{BB962C8B-B14F-4D97-AF65-F5344CB8AC3E}">
        <p14:creationId xmlns:p14="http://schemas.microsoft.com/office/powerpoint/2010/main" val="1607332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914400"/>
            <a:ext cx="7772400" cy="979488"/>
          </a:xfrm>
        </p:spPr>
        <p:txBody>
          <a:bodyPr/>
          <a:lstStyle/>
          <a:p>
            <a:pPr eaLnBrk="1" hangingPunct="1">
              <a:defRPr/>
            </a:pPr>
            <a:r>
              <a:rPr lang="en-US" dirty="0" smtClean="0">
                <a:cs typeface="+mj-cs"/>
              </a:rPr>
              <a:t>Present Danger</a:t>
            </a:r>
            <a:endParaRPr lang="en-US" dirty="0">
              <a:cs typeface="+mj-cs"/>
            </a:endParaRPr>
          </a:p>
        </p:txBody>
      </p:sp>
      <p:sp>
        <p:nvSpPr>
          <p:cNvPr id="5" name="Slide Number Placeholder 4"/>
          <p:cNvSpPr>
            <a:spLocks noGrp="1"/>
          </p:cNvSpPr>
          <p:nvPr>
            <p:ph type="sldNum" sz="quarter" idx="4294967295"/>
          </p:nvPr>
        </p:nvSpPr>
        <p:spPr>
          <a:xfrm>
            <a:off x="8126413" y="6616700"/>
            <a:ext cx="1017587" cy="187325"/>
          </a:xfrm>
          <a:prstGeom prst="rect">
            <a:avLst/>
          </a:prstGeom>
        </p:spPr>
        <p:txBody>
          <a:bodyPr/>
          <a:lstStyle/>
          <a:p>
            <a:pPr>
              <a:defRPr/>
            </a:pPr>
            <a:fld id="{E75F5476-5336-4339-8C80-FDE59D676699}" type="slidenum">
              <a:rPr lang="en-US"/>
              <a:pPr>
                <a:defRPr/>
              </a:pPr>
              <a:t>38</a:t>
            </a:fld>
            <a:endParaRPr lang="en-US" dirty="0"/>
          </a:p>
        </p:txBody>
      </p:sp>
      <p:pic>
        <p:nvPicPr>
          <p:cNvPr id="39940" name="Picture 4" descr="C:\Documents and Settings\Barry Hitchcock\Local Settings\Temporary Internet Files\Content.IE5\DDAFQFJ1\MP90043928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2438400"/>
            <a:ext cx="4000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853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69900" y="950913"/>
            <a:ext cx="8229600" cy="590550"/>
          </a:xfrm>
        </p:spPr>
        <p:txBody>
          <a:bodyPr/>
          <a:lstStyle/>
          <a:p>
            <a:pPr eaLnBrk="1" hangingPunct="1"/>
            <a:r>
              <a:rPr lang="en-US" altLang="en-US" smtClean="0"/>
              <a:t>Present Danger Defined</a:t>
            </a:r>
          </a:p>
        </p:txBody>
      </p:sp>
      <p:sp>
        <p:nvSpPr>
          <p:cNvPr id="40963" name="Content Placeholder 2"/>
          <p:cNvSpPr>
            <a:spLocks noGrp="1"/>
          </p:cNvSpPr>
          <p:nvPr>
            <p:ph idx="1"/>
          </p:nvPr>
        </p:nvSpPr>
        <p:spPr>
          <a:xfrm>
            <a:off x="469900" y="1595438"/>
            <a:ext cx="8248650" cy="4881562"/>
          </a:xfrm>
        </p:spPr>
        <p:txBody>
          <a:bodyPr/>
          <a:lstStyle/>
          <a:p>
            <a:pPr marL="0" indent="0" eaLnBrk="1" hangingPunct="1">
              <a:buNone/>
            </a:pPr>
            <a:r>
              <a:rPr lang="en-US" altLang="en-US" dirty="0" smtClean="0"/>
              <a:t>An immediate, significant, and clearly observable family condition (severe harm or threat of severe harm) occurring to a child/youth in the present tense, endangering or threatening to endanger a child, and therefore requiring prompt response.</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D4617A85-AB4E-4316-BC3E-EA11F979DF36}" type="slidenum">
              <a:rPr lang="en-US"/>
              <a:pPr>
                <a:defRPr/>
              </a:pPr>
              <a:t>39</a:t>
            </a:fld>
            <a:endParaRPr lang="en-US" dirty="0"/>
          </a:p>
        </p:txBody>
      </p:sp>
    </p:spTree>
    <p:extLst>
      <p:ext uri="{BB962C8B-B14F-4D97-AF65-F5344CB8AC3E}">
        <p14:creationId xmlns:p14="http://schemas.microsoft.com/office/powerpoint/2010/main" val="741903947"/>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498975" y="496888"/>
            <a:ext cx="184150" cy="538162"/>
          </a:xfrm>
          <a:prstGeom prst="rect">
            <a:avLst/>
          </a:prstGeom>
          <a:noFill/>
          <a:ln w="9525">
            <a:noFill/>
            <a:miter lim="800000"/>
            <a:headEnd/>
            <a:tailEnd/>
          </a:ln>
          <a:effectLst/>
        </p:spPr>
        <p:txBody>
          <a:bodyPr wrap="none" anchor="ctr">
            <a:spAutoFit/>
          </a:bodyPr>
          <a:lstStyle/>
          <a:p>
            <a:pPr algn="ctr">
              <a:defRPr/>
            </a:pPr>
            <a:endParaRPr lang="en-US" sz="1100" dirty="0">
              <a:solidFill>
                <a:schemeClr val="accent2">
                  <a:lumMod val="75000"/>
                </a:schemeClr>
              </a:solidFill>
              <a:latin typeface="Arial" charset="0"/>
              <a:ea typeface="+mn-ea"/>
              <a:cs typeface="+mn-cs"/>
            </a:endParaRPr>
          </a:p>
          <a:p>
            <a:pPr algn="ctr" eaLnBrk="0" hangingPunct="0">
              <a:defRPr/>
            </a:pPr>
            <a:endParaRPr lang="en-US" dirty="0">
              <a:latin typeface="Arial" charset="0"/>
              <a:ea typeface="+mn-ea"/>
              <a:cs typeface="+mn-cs"/>
            </a:endParaRPr>
          </a:p>
        </p:txBody>
      </p:sp>
      <p:sp>
        <p:nvSpPr>
          <p:cNvPr id="7171" name="Title 7"/>
          <p:cNvSpPr>
            <a:spLocks noGrp="1"/>
          </p:cNvSpPr>
          <p:nvPr>
            <p:ph type="title"/>
          </p:nvPr>
        </p:nvSpPr>
        <p:spPr>
          <a:xfrm>
            <a:off x="469900" y="950913"/>
            <a:ext cx="8229600" cy="590550"/>
          </a:xfrm>
        </p:spPr>
        <p:txBody>
          <a:bodyPr/>
          <a:lstStyle/>
          <a:p>
            <a:pPr eaLnBrk="1" hangingPunct="1"/>
            <a:r>
              <a:rPr lang="en-US" altLang="en-US" dirty="0" smtClean="0"/>
              <a:t>Characteristics of Safety &amp; A Safe Environment</a:t>
            </a:r>
          </a:p>
        </p:txBody>
      </p:sp>
      <p:sp>
        <p:nvSpPr>
          <p:cNvPr id="7172" name="Content Placeholder 8"/>
          <p:cNvSpPr>
            <a:spLocks noGrp="1"/>
          </p:cNvSpPr>
          <p:nvPr>
            <p:ph idx="1"/>
          </p:nvPr>
        </p:nvSpPr>
        <p:spPr>
          <a:xfrm>
            <a:off x="469900" y="1860330"/>
            <a:ext cx="8248650" cy="4616669"/>
          </a:xfrm>
        </p:spPr>
        <p:txBody>
          <a:bodyPr/>
          <a:lstStyle/>
          <a:p>
            <a:pPr eaLnBrk="1" hangingPunct="1">
              <a:spcAft>
                <a:spcPts val="2400"/>
              </a:spcAft>
            </a:pPr>
            <a:r>
              <a:rPr lang="en-US" altLang="en-US" dirty="0" smtClean="0"/>
              <a:t>An absence of or control of threats of severe harm</a:t>
            </a:r>
          </a:p>
          <a:p>
            <a:pPr eaLnBrk="1" hangingPunct="1">
              <a:spcAft>
                <a:spcPts val="2400"/>
              </a:spcAft>
            </a:pPr>
            <a:r>
              <a:rPr lang="en-US" altLang="en-US" dirty="0" smtClean="0"/>
              <a:t>Presence of caregiver Protective Capacities</a:t>
            </a:r>
          </a:p>
          <a:p>
            <a:pPr eaLnBrk="1" hangingPunct="1">
              <a:spcAft>
                <a:spcPts val="2400"/>
              </a:spcAft>
            </a:pPr>
            <a:r>
              <a:rPr lang="en-US" altLang="en-US" dirty="0" smtClean="0"/>
              <a:t>A safe home is experienced as a refuge</a:t>
            </a:r>
          </a:p>
          <a:p>
            <a:pPr eaLnBrk="1" hangingPunct="1">
              <a:spcAft>
                <a:spcPts val="2400"/>
              </a:spcAft>
            </a:pPr>
            <a:r>
              <a:rPr lang="en-US" altLang="en-US" dirty="0" smtClean="0"/>
              <a:t>Perceived and felt security</a:t>
            </a:r>
          </a:p>
          <a:p>
            <a:pPr eaLnBrk="1" hangingPunct="1">
              <a:spcAft>
                <a:spcPts val="2400"/>
              </a:spcAft>
            </a:pPr>
            <a:r>
              <a:rPr lang="en-US" altLang="en-US" dirty="0" smtClean="0"/>
              <a:t>Confidence in consistency</a:t>
            </a:r>
          </a:p>
          <a:p>
            <a:pPr eaLnBrk="1" hangingPunct="1"/>
            <a:endParaRPr lang="en-US" altLang="en-US" dirty="0" smtClean="0"/>
          </a:p>
          <a:p>
            <a:pPr eaLnBrk="1" hangingPunct="1"/>
            <a:endParaRPr lang="en-US" altLang="en-US" dirty="0" smtClean="0"/>
          </a:p>
        </p:txBody>
      </p:sp>
      <p:sp>
        <p:nvSpPr>
          <p:cNvPr id="5" name="Slide Number Placeholder 4"/>
          <p:cNvSpPr>
            <a:spLocks noGrp="1"/>
          </p:cNvSpPr>
          <p:nvPr>
            <p:ph type="sldNum" sz="quarter" idx="4294967295"/>
          </p:nvPr>
        </p:nvSpPr>
        <p:spPr>
          <a:xfrm>
            <a:off x="8126413" y="6616700"/>
            <a:ext cx="1017587" cy="187325"/>
          </a:xfrm>
          <a:prstGeom prst="rect">
            <a:avLst/>
          </a:prstGeom>
        </p:spPr>
        <p:txBody>
          <a:bodyPr/>
          <a:lstStyle/>
          <a:p>
            <a:pPr>
              <a:defRPr/>
            </a:pPr>
            <a:fld id="{10F0B4C1-5AF8-44FC-B548-7CE8904AD682}" type="slidenum">
              <a:rPr lang="en-US"/>
              <a:pPr>
                <a:defRPr/>
              </a:pPr>
              <a:t>4</a:t>
            </a:fld>
            <a:endParaRPr lang="en-US" dirty="0"/>
          </a:p>
        </p:txBody>
      </p:sp>
    </p:spTree>
    <p:extLst>
      <p:ext uri="{BB962C8B-B14F-4D97-AF65-F5344CB8AC3E}">
        <p14:creationId xmlns:p14="http://schemas.microsoft.com/office/powerpoint/2010/main" val="22435670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9900" y="950913"/>
            <a:ext cx="8229600" cy="590550"/>
          </a:xfrm>
        </p:spPr>
        <p:txBody>
          <a:bodyPr/>
          <a:lstStyle/>
          <a:p>
            <a:pPr eaLnBrk="1" hangingPunct="1"/>
            <a:r>
              <a:rPr lang="en-US" altLang="en-US" smtClean="0"/>
              <a:t>Assessing Present Danger</a:t>
            </a:r>
          </a:p>
        </p:txBody>
      </p:sp>
      <p:sp>
        <p:nvSpPr>
          <p:cNvPr id="40963" name="Content Placeholder 2"/>
          <p:cNvSpPr>
            <a:spLocks noGrp="1"/>
          </p:cNvSpPr>
          <p:nvPr>
            <p:ph idx="1"/>
          </p:nvPr>
        </p:nvSpPr>
        <p:spPr>
          <a:xfrm>
            <a:off x="469900" y="1595438"/>
            <a:ext cx="8248650" cy="4881562"/>
          </a:xfrm>
        </p:spPr>
        <p:txBody>
          <a:bodyPr/>
          <a:lstStyle/>
          <a:p>
            <a:pPr marL="342900" lvl="1" indent="-342900" eaLnBrk="1" hangingPunct="1">
              <a:buFontTx/>
              <a:buChar char="•"/>
              <a:defRPr/>
            </a:pPr>
            <a:r>
              <a:rPr lang="en-US" sz="2500" dirty="0"/>
              <a:t>Identify current </a:t>
            </a:r>
            <a:r>
              <a:rPr lang="en-US" sz="2500" dirty="0" smtClean="0"/>
              <a:t>danger.</a:t>
            </a:r>
            <a:endParaRPr lang="en-US" sz="2500" dirty="0"/>
          </a:p>
          <a:p>
            <a:pPr marL="342900" lvl="1" indent="-342900" eaLnBrk="1" hangingPunct="1">
              <a:buFontTx/>
              <a:buChar char="•"/>
              <a:defRPr/>
            </a:pPr>
            <a:r>
              <a:rPr lang="en-US" sz="2500" dirty="0"/>
              <a:t>Identify immediate threat of </a:t>
            </a:r>
            <a:r>
              <a:rPr lang="en-US" sz="2500" dirty="0" smtClean="0"/>
              <a:t>danger.</a:t>
            </a:r>
            <a:endParaRPr lang="en-US" sz="2500" dirty="0"/>
          </a:p>
          <a:p>
            <a:pPr marL="342900" lvl="1" indent="-342900" eaLnBrk="1" hangingPunct="1">
              <a:buFontTx/>
              <a:buChar char="•"/>
              <a:defRPr/>
            </a:pPr>
            <a:r>
              <a:rPr lang="en-US" sz="2500" dirty="0"/>
              <a:t>Confirm current danger or threat of danger as necessary by fully exploring and understanding the nature of the harm or threat of harm.</a:t>
            </a:r>
          </a:p>
          <a:p>
            <a:pPr marL="342900" lvl="1" indent="-342900" eaLnBrk="1" hangingPunct="1">
              <a:buFontTx/>
              <a:buChar char="•"/>
              <a:defRPr/>
            </a:pPr>
            <a:r>
              <a:rPr lang="en-US" sz="2500" dirty="0"/>
              <a:t>If after exploration you determine that Present Danger exists, respond/take action accordingly </a:t>
            </a:r>
            <a:r>
              <a:rPr lang="en-US" sz="2500" i="1" dirty="0"/>
              <a:t>e.g.</a:t>
            </a:r>
            <a:r>
              <a:rPr lang="en-US" sz="2500" dirty="0"/>
              <a:t>, address the threat, avoid the home as a placement, or locate the child to another home (if the child is already placed).</a:t>
            </a:r>
          </a:p>
          <a:p>
            <a:pPr lvl="1" eaLnBrk="1" hangingPunct="1">
              <a:defRPr/>
            </a:pPr>
            <a:endParaRPr 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B65F018F-F3AA-410D-A14A-053C392E6CE6}" type="slidenum">
              <a:rPr lang="en-US"/>
              <a:pPr>
                <a:defRPr/>
              </a:pPr>
              <a:t>40</a:t>
            </a:fld>
            <a:endParaRPr lang="en-US" dirty="0"/>
          </a:p>
        </p:txBody>
      </p:sp>
    </p:spTree>
    <p:extLst>
      <p:ext uri="{BB962C8B-B14F-4D97-AF65-F5344CB8AC3E}">
        <p14:creationId xmlns:p14="http://schemas.microsoft.com/office/powerpoint/2010/main" val="1549606671"/>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9900" y="950913"/>
            <a:ext cx="8229600" cy="590550"/>
          </a:xfrm>
        </p:spPr>
        <p:txBody>
          <a:bodyPr/>
          <a:lstStyle/>
          <a:p>
            <a:pPr eaLnBrk="1" hangingPunct="1"/>
            <a:r>
              <a:rPr lang="en-US" altLang="en-US" smtClean="0"/>
              <a:t>Safety Responsibility Standard</a:t>
            </a:r>
          </a:p>
        </p:txBody>
      </p:sp>
      <p:sp>
        <p:nvSpPr>
          <p:cNvPr id="43011" name="Content Placeholder 2"/>
          <p:cNvSpPr>
            <a:spLocks noGrp="1"/>
          </p:cNvSpPr>
          <p:nvPr>
            <p:ph idx="1"/>
          </p:nvPr>
        </p:nvSpPr>
        <p:spPr>
          <a:xfrm>
            <a:off x="469900" y="1747838"/>
            <a:ext cx="8248650" cy="4881562"/>
          </a:xfrm>
        </p:spPr>
        <p:txBody>
          <a:bodyPr/>
          <a:lstStyle/>
          <a:p>
            <a:pPr eaLnBrk="1" hangingPunct="1"/>
            <a:r>
              <a:rPr lang="en-US" altLang="en-US" smtClean="0"/>
              <a:t>In no instance should a child be placed or remain in a kin or foster placement if Present Danger is apparent and cannot be immediately addressed.</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76EF2220-87F2-4BD1-8E0A-FEE2EC1D99A5}" type="slidenum">
              <a:rPr lang="en-US"/>
              <a:pPr>
                <a:defRPr/>
              </a:pPr>
              <a:t>41</a:t>
            </a:fld>
            <a:endParaRPr lang="en-US" dirty="0"/>
          </a:p>
        </p:txBody>
      </p:sp>
    </p:spTree>
    <p:extLst>
      <p:ext uri="{BB962C8B-B14F-4D97-AF65-F5344CB8AC3E}">
        <p14:creationId xmlns:p14="http://schemas.microsoft.com/office/powerpoint/2010/main" val="2390774067"/>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2528888"/>
            <a:ext cx="7772400" cy="979487"/>
          </a:xfrm>
        </p:spPr>
        <p:txBody>
          <a:bodyPr/>
          <a:lstStyle/>
          <a:p>
            <a:pPr eaLnBrk="1" hangingPunct="1">
              <a:defRPr/>
            </a:pPr>
            <a:r>
              <a:rPr lang="en-US" smtClean="0">
                <a:cs typeface="+mj-cs"/>
              </a:rPr>
              <a:t>Present Danger: Definitions and Examples</a:t>
            </a:r>
            <a:endParaRPr lang="en-US" dirty="0">
              <a:cs typeface="+mj-cs"/>
            </a:endParaRP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4769EEB9-961E-4639-997D-E22E198FB717}" type="slidenum">
              <a:rPr lang="en-US"/>
              <a:pPr>
                <a:defRPr/>
              </a:pPr>
              <a:t>42</a:t>
            </a:fld>
            <a:endParaRPr lang="en-US" dirty="0"/>
          </a:p>
        </p:txBody>
      </p:sp>
    </p:spTree>
    <p:extLst>
      <p:ext uri="{BB962C8B-B14F-4D97-AF65-F5344CB8AC3E}">
        <p14:creationId xmlns:p14="http://schemas.microsoft.com/office/powerpoint/2010/main" val="1331818892"/>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9900" y="793750"/>
            <a:ext cx="8229600" cy="590550"/>
          </a:xfrm>
        </p:spPr>
        <p:txBody>
          <a:bodyPr/>
          <a:lstStyle/>
          <a:p>
            <a:pPr eaLnBrk="1" hangingPunct="1"/>
            <a:r>
              <a:rPr lang="en-US" altLang="en-US" smtClean="0"/>
              <a:t>Present Danger in Out-of-Home Care</a:t>
            </a:r>
          </a:p>
        </p:txBody>
      </p:sp>
      <p:sp>
        <p:nvSpPr>
          <p:cNvPr id="46083" name="Content Placeholder 2"/>
          <p:cNvSpPr>
            <a:spLocks noGrp="1"/>
          </p:cNvSpPr>
          <p:nvPr>
            <p:ph idx="1"/>
          </p:nvPr>
        </p:nvSpPr>
        <p:spPr>
          <a:xfrm>
            <a:off x="469900" y="1438275"/>
            <a:ext cx="8248650" cy="4881563"/>
          </a:xfrm>
        </p:spPr>
        <p:txBody>
          <a:bodyPr/>
          <a:lstStyle/>
          <a:p>
            <a:pPr eaLnBrk="1" hangingPunct="1"/>
            <a:r>
              <a:rPr lang="en-US" altLang="en-US" smtClean="0"/>
              <a:t>Out-of-home caregiver(s) </a:t>
            </a:r>
            <a:r>
              <a:rPr lang="en-US" altLang="en-US" i="1" smtClean="0"/>
              <a:t>or others in the home</a:t>
            </a:r>
            <a:r>
              <a:rPr lang="en-US" altLang="en-US" smtClean="0"/>
              <a:t> are acting violently or out of control.</a:t>
            </a:r>
          </a:p>
          <a:p>
            <a:pPr eaLnBrk="1" hangingPunct="1"/>
            <a:r>
              <a:rPr lang="en-US" altLang="en-US" smtClean="0"/>
              <a:t>Out-of-home caregiver(s) describes or acts toward the child in predominantly negative terms or has extremely unrealistic expectations.</a:t>
            </a:r>
          </a:p>
          <a:p>
            <a:pPr eaLnBrk="1" hangingPunct="1"/>
            <a:r>
              <a:rPr lang="en-US" altLang="en-US" smtClean="0"/>
              <a:t>The out-of-home caregiver(s) communicates or behaves in ways that suggest that they may fail to protect child(ren) from serious harm or threatened harm by other family members, other household members, or others having regular access to the child(ren).</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53B8F5EF-8F55-4BED-A0D1-7BCAEDA2FF59}" type="slidenum">
              <a:rPr lang="en-US"/>
              <a:pPr>
                <a:defRPr/>
              </a:pPr>
              <a:t>43</a:t>
            </a:fld>
            <a:endParaRPr lang="en-US" dirty="0"/>
          </a:p>
        </p:txBody>
      </p:sp>
      <p:sp>
        <p:nvSpPr>
          <p:cNvPr id="46085" name="Right Arrow 4"/>
          <p:cNvSpPr>
            <a:spLocks noChangeArrowheads="1"/>
          </p:cNvSpPr>
          <p:nvPr/>
        </p:nvSpPr>
        <p:spPr bwMode="auto">
          <a:xfrm>
            <a:off x="8686800" y="6096000"/>
            <a:ext cx="304800" cy="1524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sz="2400">
              <a:ea typeface="MS PGothic" pitchFamily="34" charset="-128"/>
            </a:endParaRPr>
          </a:p>
        </p:txBody>
      </p:sp>
    </p:spTree>
    <p:extLst>
      <p:ext uri="{BB962C8B-B14F-4D97-AF65-F5344CB8AC3E}">
        <p14:creationId xmlns:p14="http://schemas.microsoft.com/office/powerpoint/2010/main" val="2107671950"/>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9900" y="793750"/>
            <a:ext cx="8229600" cy="590550"/>
          </a:xfrm>
        </p:spPr>
        <p:txBody>
          <a:bodyPr/>
          <a:lstStyle/>
          <a:p>
            <a:pPr eaLnBrk="1" hangingPunct="1"/>
            <a:r>
              <a:rPr lang="en-US" altLang="en-US" smtClean="0"/>
              <a:t>Present Danger in Out-of-Home Care, cont’d</a:t>
            </a:r>
          </a:p>
        </p:txBody>
      </p:sp>
      <p:sp>
        <p:nvSpPr>
          <p:cNvPr id="47107" name="Content Placeholder 2"/>
          <p:cNvSpPr>
            <a:spLocks noGrp="1"/>
          </p:cNvSpPr>
          <p:nvPr>
            <p:ph idx="1"/>
          </p:nvPr>
        </p:nvSpPr>
        <p:spPr>
          <a:xfrm>
            <a:off x="469900" y="1438275"/>
            <a:ext cx="8248650" cy="4881563"/>
          </a:xfrm>
        </p:spPr>
        <p:txBody>
          <a:bodyPr/>
          <a:lstStyle/>
          <a:p>
            <a:pPr eaLnBrk="1" hangingPunct="1"/>
            <a:r>
              <a:rPr lang="en-US" altLang="en-US" smtClean="0"/>
              <a:t>The out-of-home caregiver(s)/family refuses access to the child, or there is reason to believe that the family is about to flee.</a:t>
            </a:r>
          </a:p>
          <a:p>
            <a:pPr eaLnBrk="1" hangingPunct="1"/>
            <a:r>
              <a:rPr lang="en-US" altLang="en-US" smtClean="0"/>
              <a:t>Out-of-home caregiver(s) is unwilling or unable to meet the child’s immediate needs for food, clothing, or shelter.</a:t>
            </a:r>
          </a:p>
          <a:p>
            <a:pPr eaLnBrk="1" hangingPunct="1"/>
            <a:r>
              <a:rPr lang="en-US" altLang="en-US" smtClean="0"/>
              <a:t>Out-of-home caregiver(s) is unwilling or unable to meet medical needs including their own, other placed children, or children to be placed.</a:t>
            </a:r>
          </a:p>
          <a:p>
            <a:pPr eaLnBrk="1" hangingPunct="1"/>
            <a:r>
              <a:rPr lang="en-US" altLang="en-US" smtClean="0"/>
              <a:t>Out-of-home caregiver(s) has not, will not, or is unable to provide supervision necessary to protect child from potentially serious harm.</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4BB1DA33-F3F6-48EE-9754-9E015E873BA4}" type="slidenum">
              <a:rPr lang="en-US"/>
              <a:pPr>
                <a:defRPr/>
              </a:pPr>
              <a:t>44</a:t>
            </a:fld>
            <a:endParaRPr lang="en-US" dirty="0"/>
          </a:p>
        </p:txBody>
      </p:sp>
      <p:sp>
        <p:nvSpPr>
          <p:cNvPr id="47109" name="Right Arrow 4"/>
          <p:cNvSpPr>
            <a:spLocks noChangeArrowheads="1"/>
          </p:cNvSpPr>
          <p:nvPr/>
        </p:nvSpPr>
        <p:spPr bwMode="auto">
          <a:xfrm>
            <a:off x="8686800" y="6096000"/>
            <a:ext cx="304800" cy="1524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sz="2400">
              <a:ea typeface="MS PGothic" pitchFamily="34" charset="-128"/>
            </a:endParaRPr>
          </a:p>
        </p:txBody>
      </p:sp>
    </p:spTree>
    <p:extLst>
      <p:ext uri="{BB962C8B-B14F-4D97-AF65-F5344CB8AC3E}">
        <p14:creationId xmlns:p14="http://schemas.microsoft.com/office/powerpoint/2010/main" val="3921650259"/>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469900" y="1438275"/>
            <a:ext cx="8248650" cy="4881563"/>
          </a:xfrm>
        </p:spPr>
        <p:txBody>
          <a:bodyPr/>
          <a:lstStyle/>
          <a:p>
            <a:pPr eaLnBrk="1" hangingPunct="1"/>
            <a:r>
              <a:rPr lang="en-US" altLang="en-US" smtClean="0"/>
              <a:t>Child is unusually fearful/anxious of home situation.</a:t>
            </a:r>
          </a:p>
          <a:p>
            <a:r>
              <a:rPr lang="en-US" altLang="en-US" smtClean="0"/>
              <a:t>Out-of-home caregiver(s) has previously maltreated a child, and the severity of the maltreatment or the caregiver’s response to the previous incident(s) suggests that safety may be an immediate concern.</a:t>
            </a:r>
          </a:p>
          <a:p>
            <a:r>
              <a:rPr lang="en-US" altLang="en-US" smtClean="0"/>
              <a:t>The physical living conditions are hazardous and immediately threatening.</a:t>
            </a:r>
          </a:p>
          <a:p>
            <a:r>
              <a:rPr lang="en-US" altLang="en-US" smtClean="0"/>
              <a:t>The out-of-home caregiver(s)’ drug or alcohol use seriously affects his/her ability to supervise, protect, or care for the child.</a:t>
            </a:r>
          </a:p>
          <a:p>
            <a:pPr eaLnBrk="1" hangingPunct="1"/>
            <a:endParaRPr lang="en-US" altLang="en-US"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53F9EF22-ED6D-4F92-930C-44288A9178E4}" type="slidenum">
              <a:rPr lang="en-US"/>
              <a:pPr>
                <a:defRPr/>
              </a:pPr>
              <a:t>45</a:t>
            </a:fld>
            <a:endParaRPr lang="en-US" dirty="0"/>
          </a:p>
        </p:txBody>
      </p:sp>
      <p:sp>
        <p:nvSpPr>
          <p:cNvPr id="48132" name="Title 1"/>
          <p:cNvSpPr>
            <a:spLocks noGrp="1"/>
          </p:cNvSpPr>
          <p:nvPr>
            <p:ph type="title"/>
          </p:nvPr>
        </p:nvSpPr>
        <p:spPr>
          <a:xfrm>
            <a:off x="469900" y="793750"/>
            <a:ext cx="8229600" cy="590550"/>
          </a:xfrm>
        </p:spPr>
        <p:txBody>
          <a:bodyPr/>
          <a:lstStyle/>
          <a:p>
            <a:pPr eaLnBrk="1" hangingPunct="1"/>
            <a:r>
              <a:rPr lang="en-US" altLang="en-US" smtClean="0"/>
              <a:t>Present Danger in Out-of-Home Care, cont’d</a:t>
            </a:r>
          </a:p>
        </p:txBody>
      </p:sp>
      <p:sp>
        <p:nvSpPr>
          <p:cNvPr id="48133" name="Right Arrow 4"/>
          <p:cNvSpPr>
            <a:spLocks noChangeArrowheads="1"/>
          </p:cNvSpPr>
          <p:nvPr/>
        </p:nvSpPr>
        <p:spPr bwMode="auto">
          <a:xfrm>
            <a:off x="8686800" y="6096000"/>
            <a:ext cx="304800" cy="1524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sz="2400">
              <a:ea typeface="MS PGothic" pitchFamily="34" charset="-128"/>
            </a:endParaRPr>
          </a:p>
        </p:txBody>
      </p:sp>
    </p:spTree>
    <p:extLst>
      <p:ext uri="{BB962C8B-B14F-4D97-AF65-F5344CB8AC3E}">
        <p14:creationId xmlns:p14="http://schemas.microsoft.com/office/powerpoint/2010/main" val="3612018733"/>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469900" y="1438275"/>
            <a:ext cx="8248650" cy="4881563"/>
          </a:xfrm>
        </p:spPr>
        <p:txBody>
          <a:bodyPr/>
          <a:lstStyle/>
          <a:p>
            <a:r>
              <a:rPr lang="en-US" altLang="en-US" smtClean="0"/>
              <a:t>Out-of-home caregiver(s)’ emotional instability or developmental delay affects ability to currently supervise, protect, or care for the child.</a:t>
            </a:r>
          </a:p>
          <a:p>
            <a:r>
              <a:rPr lang="en-US" altLang="en-US" smtClean="0"/>
              <a:t>Domestic violence exists in the home and poses a risk of serious physical and/or emotional harm to the child(ren).</a:t>
            </a:r>
          </a:p>
          <a:p>
            <a:r>
              <a:rPr lang="en-US" altLang="en-US" smtClean="0"/>
              <a:t>Child has exceptional needs or behavior which the out-of-home caregiver(s) cannot/will not meet or manage.</a:t>
            </a:r>
          </a:p>
          <a:p>
            <a:pPr eaLnBrk="1" hangingPunct="1"/>
            <a:endParaRPr lang="en-US" altLang="en-US"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22297FF8-F599-4311-BD68-79D88E97EFE7}" type="slidenum">
              <a:rPr lang="en-US"/>
              <a:pPr>
                <a:defRPr/>
              </a:pPr>
              <a:t>46</a:t>
            </a:fld>
            <a:endParaRPr lang="en-US" dirty="0"/>
          </a:p>
        </p:txBody>
      </p:sp>
      <p:sp>
        <p:nvSpPr>
          <p:cNvPr id="49156" name="Title 1"/>
          <p:cNvSpPr>
            <a:spLocks noGrp="1"/>
          </p:cNvSpPr>
          <p:nvPr>
            <p:ph type="title"/>
          </p:nvPr>
        </p:nvSpPr>
        <p:spPr>
          <a:xfrm>
            <a:off x="469900" y="793750"/>
            <a:ext cx="8229600" cy="590550"/>
          </a:xfrm>
        </p:spPr>
        <p:txBody>
          <a:bodyPr/>
          <a:lstStyle/>
          <a:p>
            <a:pPr eaLnBrk="1" hangingPunct="1"/>
            <a:r>
              <a:rPr lang="en-US" altLang="en-US" smtClean="0"/>
              <a:t>Present Danger in Out-of-Home Care, cont’d</a:t>
            </a:r>
          </a:p>
        </p:txBody>
      </p:sp>
      <p:sp>
        <p:nvSpPr>
          <p:cNvPr id="49157" name="Right Arrow 4"/>
          <p:cNvSpPr>
            <a:spLocks noChangeArrowheads="1"/>
          </p:cNvSpPr>
          <p:nvPr/>
        </p:nvSpPr>
        <p:spPr bwMode="auto">
          <a:xfrm>
            <a:off x="8686800" y="6096000"/>
            <a:ext cx="304800" cy="1524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sz="2400">
              <a:ea typeface="MS PGothic" pitchFamily="34" charset="-128"/>
            </a:endParaRPr>
          </a:p>
        </p:txBody>
      </p:sp>
    </p:spTree>
    <p:extLst>
      <p:ext uri="{BB962C8B-B14F-4D97-AF65-F5344CB8AC3E}">
        <p14:creationId xmlns:p14="http://schemas.microsoft.com/office/powerpoint/2010/main" val="3919625052"/>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469900" y="1438275"/>
            <a:ext cx="8248650" cy="4881563"/>
          </a:xfrm>
        </p:spPr>
        <p:txBody>
          <a:bodyPr/>
          <a:lstStyle/>
          <a:p>
            <a:r>
              <a:rPr lang="en-US" altLang="en-US" smtClean="0"/>
              <a:t>Child is seen by either out-of-home caregiver as responsible for the child’s caregiver(s) of origin’s problems, or for problems that the out-of-home caregiver(s) is experiencing or may experience.</a:t>
            </a:r>
          </a:p>
          <a:p>
            <a:r>
              <a:rPr lang="en-US" altLang="en-US" smtClean="0"/>
              <a:t>One or both of the out-of-home caregiver(s) are sympathetic toward the child’s caregiver(s) of origin, justify the caregiver(s) of origin’s behavior, believe the caregiver(s) of origin rather than the CCYA, and/or are supportive of the child’s caregiver(s) of origin’s point of view.</a:t>
            </a:r>
          </a:p>
          <a:p>
            <a:r>
              <a:rPr lang="en-US" altLang="en-US" smtClean="0"/>
              <a:t>One or both of the out-of-home caregiver(s) indicate the child deserved what happened in the child’s home.</a:t>
            </a:r>
          </a:p>
          <a:p>
            <a:pPr eaLnBrk="1" hangingPunct="1"/>
            <a:endParaRPr lang="en-US" altLang="en-US"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951D4CEC-FC14-4A03-A813-0B52E277036E}" type="slidenum">
              <a:rPr lang="en-US"/>
              <a:pPr>
                <a:defRPr/>
              </a:pPr>
              <a:t>47</a:t>
            </a:fld>
            <a:endParaRPr lang="en-US" dirty="0"/>
          </a:p>
        </p:txBody>
      </p:sp>
      <p:sp>
        <p:nvSpPr>
          <p:cNvPr id="50180" name="Title 1"/>
          <p:cNvSpPr>
            <a:spLocks noGrp="1"/>
          </p:cNvSpPr>
          <p:nvPr>
            <p:ph type="title"/>
          </p:nvPr>
        </p:nvSpPr>
        <p:spPr>
          <a:xfrm>
            <a:off x="469900" y="793750"/>
            <a:ext cx="8229600" cy="590550"/>
          </a:xfrm>
        </p:spPr>
        <p:txBody>
          <a:bodyPr/>
          <a:lstStyle/>
          <a:p>
            <a:pPr eaLnBrk="1" hangingPunct="1"/>
            <a:r>
              <a:rPr lang="en-US" altLang="en-US" smtClean="0"/>
              <a:t>Present Danger in Out-of-Home Care, cont’d</a:t>
            </a:r>
          </a:p>
        </p:txBody>
      </p:sp>
      <p:sp>
        <p:nvSpPr>
          <p:cNvPr id="50181" name="Right Arrow 4"/>
          <p:cNvSpPr>
            <a:spLocks noChangeArrowheads="1"/>
          </p:cNvSpPr>
          <p:nvPr/>
        </p:nvSpPr>
        <p:spPr bwMode="auto">
          <a:xfrm>
            <a:off x="8686800" y="6096000"/>
            <a:ext cx="304800" cy="1524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sz="2400">
              <a:ea typeface="MS PGothic" pitchFamily="34" charset="-128"/>
            </a:endParaRPr>
          </a:p>
        </p:txBody>
      </p:sp>
    </p:spTree>
    <p:extLst>
      <p:ext uri="{BB962C8B-B14F-4D97-AF65-F5344CB8AC3E}">
        <p14:creationId xmlns:p14="http://schemas.microsoft.com/office/powerpoint/2010/main" val="3185540223"/>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469900" y="1438275"/>
            <a:ext cx="8248650" cy="4881563"/>
          </a:xfrm>
        </p:spPr>
        <p:txBody>
          <a:bodyPr/>
          <a:lstStyle/>
          <a:p>
            <a:r>
              <a:rPr lang="en-US" altLang="en-US" smtClean="0"/>
              <a:t>Out-of-home caregiver(s) has history of or active criminal behavior that affects child safety, such as domestic violence, drug trafficking or addiction, sex crimes, other crimes of violence against people or property.</a:t>
            </a:r>
          </a:p>
          <a:p>
            <a:r>
              <a:rPr lang="en-US" altLang="en-US" smtClean="0"/>
              <a:t>Out-of-home caregiver(s) or family members will likely allow the caregiver(s) of origin unauthorized access to the child.</a:t>
            </a:r>
          </a:p>
          <a:p>
            <a:r>
              <a:rPr lang="en-US" altLang="en-US" smtClean="0"/>
              <a:t>Active CCYA case or a history of reports and/or CCYA involvement that indicates that history will compromise the safety of the child if placed in this home.</a:t>
            </a:r>
          </a:p>
          <a:p>
            <a:pPr eaLnBrk="1" hangingPunct="1"/>
            <a:endParaRPr lang="en-US" altLang="en-US"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E5C32D8C-AEAE-475D-A482-A475B61B7B68}" type="slidenum">
              <a:rPr lang="en-US" smtClean="0"/>
              <a:pPr>
                <a:defRPr/>
              </a:pPr>
              <a:t>48</a:t>
            </a:fld>
            <a:endParaRPr lang="en-US"/>
          </a:p>
        </p:txBody>
      </p:sp>
      <p:sp>
        <p:nvSpPr>
          <p:cNvPr id="51204" name="Title 1"/>
          <p:cNvSpPr>
            <a:spLocks noGrp="1"/>
          </p:cNvSpPr>
          <p:nvPr>
            <p:ph type="title"/>
          </p:nvPr>
        </p:nvSpPr>
        <p:spPr>
          <a:xfrm>
            <a:off x="469900" y="793750"/>
            <a:ext cx="8229600" cy="590550"/>
          </a:xfrm>
        </p:spPr>
        <p:txBody>
          <a:bodyPr/>
          <a:lstStyle/>
          <a:p>
            <a:pPr eaLnBrk="1" hangingPunct="1"/>
            <a:r>
              <a:rPr lang="en-US" altLang="en-US" smtClean="0"/>
              <a:t>Present Danger in Out-of-Home Care, cont’d</a:t>
            </a:r>
          </a:p>
        </p:txBody>
      </p:sp>
    </p:spTree>
    <p:extLst>
      <p:ext uri="{BB962C8B-B14F-4D97-AF65-F5344CB8AC3E}">
        <p14:creationId xmlns:p14="http://schemas.microsoft.com/office/powerpoint/2010/main" val="3408598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528888"/>
            <a:ext cx="7772400" cy="979487"/>
          </a:xfrm>
        </p:spPr>
        <p:txBody>
          <a:bodyPr/>
          <a:lstStyle/>
          <a:p>
            <a:pPr eaLnBrk="1" hangingPunct="1">
              <a:defRPr/>
            </a:pPr>
            <a:r>
              <a:rPr lang="en-US" smtClean="0">
                <a:cs typeface="+mj-cs"/>
              </a:rPr>
              <a:t>The Hawes Family Exercise</a:t>
            </a:r>
            <a:endParaRPr lang="en-US" dirty="0">
              <a:cs typeface="+mj-cs"/>
            </a:endParaRPr>
          </a:p>
        </p:txBody>
      </p:sp>
      <p:sp>
        <p:nvSpPr>
          <p:cNvPr id="3" name="Slide Number Placeholder 2"/>
          <p:cNvSpPr>
            <a:spLocks noGrp="1"/>
          </p:cNvSpPr>
          <p:nvPr>
            <p:ph type="sldNum" sz="quarter" idx="4294967295"/>
          </p:nvPr>
        </p:nvSpPr>
        <p:spPr>
          <a:xfrm>
            <a:off x="8126413" y="6616700"/>
            <a:ext cx="1017587" cy="187325"/>
          </a:xfrm>
          <a:prstGeom prst="rect">
            <a:avLst/>
          </a:prstGeom>
        </p:spPr>
        <p:txBody>
          <a:bodyPr/>
          <a:lstStyle/>
          <a:p>
            <a:pPr>
              <a:defRPr/>
            </a:pPr>
            <a:fld id="{708FF1C7-8363-4E3F-AAAA-A142C0EE3122}" type="slidenum">
              <a:rPr lang="en-US"/>
              <a:pPr>
                <a:defRPr/>
              </a:pPr>
              <a:t>49</a:t>
            </a:fld>
            <a:endParaRPr lang="en-US" dirty="0"/>
          </a:p>
        </p:txBody>
      </p:sp>
    </p:spTree>
    <p:extLst>
      <p:ext uri="{BB962C8B-B14F-4D97-AF65-F5344CB8AC3E}">
        <p14:creationId xmlns:p14="http://schemas.microsoft.com/office/powerpoint/2010/main" val="3342988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9900" y="1219200"/>
            <a:ext cx="8229600" cy="590550"/>
          </a:xfrm>
        </p:spPr>
        <p:txBody>
          <a:bodyPr/>
          <a:lstStyle/>
          <a:p>
            <a:pPr eaLnBrk="1" hangingPunct="1"/>
            <a:r>
              <a:rPr lang="en-US" altLang="en-US" smtClean="0"/>
              <a:t>Information Explored to Identify Characteristics of Safety &amp; A Safe Environment</a:t>
            </a:r>
          </a:p>
        </p:txBody>
      </p:sp>
      <p:sp>
        <p:nvSpPr>
          <p:cNvPr id="8195" name="Content Placeholder 2"/>
          <p:cNvSpPr>
            <a:spLocks noGrp="1"/>
          </p:cNvSpPr>
          <p:nvPr>
            <p:ph idx="1"/>
          </p:nvPr>
        </p:nvSpPr>
        <p:spPr>
          <a:xfrm>
            <a:off x="469900" y="2281238"/>
            <a:ext cx="8248650" cy="3738562"/>
          </a:xfrm>
        </p:spPr>
        <p:txBody>
          <a:bodyPr/>
          <a:lstStyle/>
          <a:p>
            <a:pPr eaLnBrk="1" hangingPunct="1"/>
            <a:r>
              <a:rPr lang="en-US" altLang="en-US" smtClean="0"/>
              <a:t>How the children are behaving in the home</a:t>
            </a:r>
          </a:p>
          <a:p>
            <a:pPr eaLnBrk="1" hangingPunct="1"/>
            <a:r>
              <a:rPr lang="en-US" altLang="en-US" smtClean="0"/>
              <a:t>How caregivers are performing</a:t>
            </a:r>
          </a:p>
          <a:p>
            <a:pPr eaLnBrk="1" hangingPunct="1"/>
            <a:r>
              <a:rPr lang="en-US" altLang="en-US" smtClean="0"/>
              <a:t>How the family is operating</a:t>
            </a:r>
          </a:p>
          <a:p>
            <a:pPr eaLnBrk="1" hangingPunct="1"/>
            <a:r>
              <a:rPr lang="en-US" altLang="en-US" smtClean="0"/>
              <a:t>The caregiver(s)’ capacity to sustain continued safety</a:t>
            </a:r>
          </a:p>
          <a:p>
            <a:pPr eaLnBrk="1" hangingPunct="1"/>
            <a:r>
              <a:rPr lang="en-US" altLang="en-US" smtClean="0"/>
              <a:t>How community connections sustain continued safety</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8919F6FE-42B3-4F52-A6BD-6676BE2389FC}" type="slidenum">
              <a:rPr lang="en-US"/>
              <a:pPr>
                <a:defRPr/>
              </a:pPr>
              <a:t>5</a:t>
            </a:fld>
            <a:endParaRPr lang="en-US" dirty="0"/>
          </a:p>
        </p:txBody>
      </p:sp>
    </p:spTree>
    <p:extLst>
      <p:ext uri="{BB962C8B-B14F-4D97-AF65-F5344CB8AC3E}">
        <p14:creationId xmlns:p14="http://schemas.microsoft.com/office/powerpoint/2010/main" val="24978906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69900" y="1009650"/>
            <a:ext cx="8229600" cy="590550"/>
          </a:xfrm>
        </p:spPr>
        <p:txBody>
          <a:bodyPr/>
          <a:lstStyle/>
          <a:p>
            <a:r>
              <a:rPr lang="en-US" altLang="en-US" sz="3200" dirty="0" smtClean="0"/>
              <a:t>Transition Points are a Time of Child Vulnerability</a:t>
            </a:r>
          </a:p>
        </p:txBody>
      </p:sp>
      <p:sp>
        <p:nvSpPr>
          <p:cNvPr id="53251" name="Content Placeholder 2"/>
          <p:cNvSpPr>
            <a:spLocks noGrp="1"/>
          </p:cNvSpPr>
          <p:nvPr>
            <p:ph idx="1"/>
          </p:nvPr>
        </p:nvSpPr>
        <p:spPr>
          <a:xfrm>
            <a:off x="469900" y="1981200"/>
            <a:ext cx="8248650" cy="4338638"/>
          </a:xfrm>
        </p:spPr>
        <p:txBody>
          <a:bodyPr/>
          <a:lstStyle/>
          <a:p>
            <a:r>
              <a:rPr lang="en-US" altLang="en-US" sz="2800" dirty="0"/>
              <a:t>A</a:t>
            </a:r>
            <a:r>
              <a:rPr lang="en-US" altLang="en-US" sz="2800" dirty="0" smtClean="0"/>
              <a:t>t the time of the initial placement</a:t>
            </a:r>
          </a:p>
          <a:p>
            <a:r>
              <a:rPr lang="en-US" altLang="en-US" sz="2800" dirty="0"/>
              <a:t>A</a:t>
            </a:r>
            <a:r>
              <a:rPr lang="en-US" altLang="en-US" sz="2800" dirty="0" smtClean="0"/>
              <a:t>t the time of any subsequent placement moves</a:t>
            </a:r>
          </a:p>
          <a:p>
            <a:endParaRPr lang="en-US" altLang="en-US" sz="2800" dirty="0"/>
          </a:p>
          <a:p>
            <a:pPr marL="0" indent="0">
              <a:buNone/>
            </a:pPr>
            <a:endParaRPr lang="en-US" altLang="en-US" sz="2800" dirty="0" smtClean="0"/>
          </a:p>
          <a:p>
            <a:pPr marL="0" indent="0">
              <a:buNone/>
            </a:pPr>
            <a:r>
              <a:rPr lang="en-US" altLang="en-US" sz="3200" dirty="0" smtClean="0"/>
              <a:t>Regardless of agency policy, special attention needs to be paid to safety at these points in time.</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F56DB9F0-B50C-438D-B0D7-F41874044013}" type="slidenum">
              <a:rPr lang="en-US" smtClean="0"/>
              <a:pPr>
                <a:defRPr/>
              </a:pPr>
              <a:t>50</a:t>
            </a:fld>
            <a:endParaRPr lang="en-US"/>
          </a:p>
        </p:txBody>
      </p:sp>
    </p:spTree>
    <p:extLst>
      <p:ext uri="{BB962C8B-B14F-4D97-AF65-F5344CB8AC3E}">
        <p14:creationId xmlns:p14="http://schemas.microsoft.com/office/powerpoint/2010/main" val="212852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469900" y="793750"/>
            <a:ext cx="8229600" cy="590550"/>
          </a:xfrm>
        </p:spPr>
        <p:txBody>
          <a:bodyPr/>
          <a:lstStyle/>
          <a:p>
            <a:pPr eaLnBrk="1" hangingPunct="1"/>
            <a:r>
              <a:rPr lang="en-US" altLang="en-US" smtClean="0"/>
              <a:t>Action Planning</a:t>
            </a:r>
          </a:p>
        </p:txBody>
      </p:sp>
      <p:sp>
        <p:nvSpPr>
          <p:cNvPr id="54275" name="Content Placeholder 5"/>
          <p:cNvSpPr>
            <a:spLocks noGrp="1"/>
          </p:cNvSpPr>
          <p:nvPr>
            <p:ph idx="1"/>
          </p:nvPr>
        </p:nvSpPr>
        <p:spPr>
          <a:xfrm>
            <a:off x="469900" y="1438275"/>
            <a:ext cx="8248650" cy="4881563"/>
          </a:xfrm>
        </p:spPr>
        <p:txBody>
          <a:bodyPr/>
          <a:lstStyle/>
          <a:p>
            <a:pPr eaLnBrk="1" hangingPunct="1"/>
            <a:r>
              <a:rPr lang="en-US" altLang="en-US" smtClean="0"/>
              <a:t>Take a moment to identify:</a:t>
            </a:r>
          </a:p>
          <a:p>
            <a:pPr lvl="1" eaLnBrk="1" hangingPunct="1"/>
            <a:r>
              <a:rPr lang="en-US" altLang="en-US" smtClean="0"/>
              <a:t>Something new I learned…</a:t>
            </a:r>
          </a:p>
          <a:p>
            <a:pPr lvl="1" eaLnBrk="1" hangingPunct="1"/>
            <a:r>
              <a:rPr lang="en-US" altLang="en-US" smtClean="0"/>
              <a:t>Something I need to know more about…</a:t>
            </a:r>
          </a:p>
          <a:p>
            <a:pPr lvl="1" eaLnBrk="1" hangingPunct="1"/>
            <a:r>
              <a:rPr lang="en-US" altLang="en-US" smtClean="0"/>
              <a:t>Something I will apply to my job…</a:t>
            </a:r>
          </a:p>
        </p:txBody>
      </p:sp>
      <p:sp>
        <p:nvSpPr>
          <p:cNvPr id="5" name="Slide Number Placeholder 4"/>
          <p:cNvSpPr>
            <a:spLocks noGrp="1"/>
          </p:cNvSpPr>
          <p:nvPr>
            <p:ph type="sldNum" sz="quarter" idx="4294967295"/>
          </p:nvPr>
        </p:nvSpPr>
        <p:spPr>
          <a:xfrm>
            <a:off x="8126413" y="6616700"/>
            <a:ext cx="1017587" cy="187325"/>
          </a:xfrm>
          <a:prstGeom prst="rect">
            <a:avLst/>
          </a:prstGeom>
        </p:spPr>
        <p:txBody>
          <a:bodyPr/>
          <a:lstStyle/>
          <a:p>
            <a:pPr>
              <a:defRPr/>
            </a:pPr>
            <a:fld id="{CAFB3DF5-B2B8-46C2-B5E1-11533C1EB9D4}" type="slidenum">
              <a:rPr lang="en-US"/>
              <a:pPr>
                <a:defRPr/>
              </a:pPr>
              <a:t>51</a:t>
            </a:fld>
            <a:endParaRPr lang="en-US" dirty="0"/>
          </a:p>
        </p:txBody>
      </p:sp>
    </p:spTree>
    <p:extLst>
      <p:ext uri="{BB962C8B-B14F-4D97-AF65-F5344CB8AC3E}">
        <p14:creationId xmlns:p14="http://schemas.microsoft.com/office/powerpoint/2010/main" val="34985590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4"/>
          <p:cNvSpPr>
            <a:spLocks noGrp="1"/>
          </p:cNvSpPr>
          <p:nvPr>
            <p:ph type="title"/>
          </p:nvPr>
        </p:nvSpPr>
        <p:spPr>
          <a:xfrm>
            <a:off x="469900" y="793750"/>
            <a:ext cx="8229600" cy="603250"/>
          </a:xfrm>
        </p:spPr>
        <p:txBody>
          <a:bodyPr/>
          <a:lstStyle/>
          <a:p>
            <a:pPr eaLnBrk="1" hangingPunct="1"/>
            <a:r>
              <a:rPr lang="en-US" altLang="en-US" smtClean="0"/>
              <a:t>Safety Indicators</a:t>
            </a:r>
          </a:p>
        </p:txBody>
      </p:sp>
      <p:sp>
        <p:nvSpPr>
          <p:cNvPr id="9" name="Slide Number Placeholder 8"/>
          <p:cNvSpPr>
            <a:spLocks noGrp="1"/>
          </p:cNvSpPr>
          <p:nvPr>
            <p:ph type="sldNum" sz="quarter" idx="4294967295"/>
          </p:nvPr>
        </p:nvSpPr>
        <p:spPr>
          <a:xfrm>
            <a:off x="8126413" y="6616700"/>
            <a:ext cx="1017587" cy="187325"/>
          </a:xfrm>
          <a:prstGeom prst="rect">
            <a:avLst/>
          </a:prstGeom>
        </p:spPr>
        <p:txBody>
          <a:bodyPr/>
          <a:lstStyle/>
          <a:p>
            <a:pPr>
              <a:defRPr/>
            </a:pPr>
            <a:fld id="{5DFE7B13-BE74-4A3A-AF2A-6EF6398AF698}" type="slidenum">
              <a:rPr lang="en-US"/>
              <a:pPr>
                <a:defRPr/>
              </a:pPr>
              <a:t>52</a:t>
            </a:fld>
            <a:endParaRPr lang="en-US" dirty="0"/>
          </a:p>
        </p:txBody>
      </p:sp>
      <p:sp>
        <p:nvSpPr>
          <p:cNvPr id="55300" name="Text Placeholder 2"/>
          <p:cNvSpPr>
            <a:spLocks noGrp="1"/>
          </p:cNvSpPr>
          <p:nvPr>
            <p:ph type="body" idx="4294967295"/>
          </p:nvPr>
        </p:nvSpPr>
        <p:spPr>
          <a:xfrm>
            <a:off x="1066800" y="2525713"/>
            <a:ext cx="1295400" cy="446087"/>
          </a:xfrm>
        </p:spPr>
        <p:txBody>
          <a:bodyPr/>
          <a:lstStyle/>
          <a:p>
            <a:pPr eaLnBrk="1" hangingPunct="1">
              <a:buFont typeface="Wingdings 2" pitchFamily="18" charset="2"/>
              <a:buNone/>
            </a:pPr>
            <a:r>
              <a:rPr lang="en-US" altLang="en-US" smtClean="0">
                <a:latin typeface="Arial" pitchFamily="34" charset="0"/>
                <a:cs typeface="Arial" pitchFamily="34" charset="0"/>
              </a:rPr>
              <a:t>Positive</a:t>
            </a:r>
            <a:r>
              <a:rPr lang="en-US" altLang="en-US" smtClean="0"/>
              <a:t>	</a:t>
            </a:r>
          </a:p>
        </p:txBody>
      </p:sp>
      <p:sp>
        <p:nvSpPr>
          <p:cNvPr id="55301" name="Text Placeholder 3"/>
          <p:cNvSpPr>
            <a:spLocks noGrp="1"/>
          </p:cNvSpPr>
          <p:nvPr>
            <p:ph type="body" sz="half" idx="4294967295"/>
          </p:nvPr>
        </p:nvSpPr>
        <p:spPr>
          <a:xfrm>
            <a:off x="3886200" y="2525713"/>
            <a:ext cx="1847850" cy="522287"/>
          </a:xfrm>
        </p:spPr>
        <p:txBody>
          <a:bodyPr/>
          <a:lstStyle/>
          <a:p>
            <a:pPr eaLnBrk="1" hangingPunct="1">
              <a:buFont typeface="Wingdings 2" pitchFamily="18" charset="2"/>
              <a:buNone/>
            </a:pPr>
            <a:r>
              <a:rPr lang="en-US" altLang="en-US" smtClean="0">
                <a:latin typeface="Arial" pitchFamily="34" charset="0"/>
                <a:cs typeface="Arial" pitchFamily="34" charset="0"/>
              </a:rPr>
              <a:t>Concerning</a:t>
            </a:r>
          </a:p>
        </p:txBody>
      </p:sp>
      <p:pic>
        <p:nvPicPr>
          <p:cNvPr id="55302" name="Picture 3" descr="C:\Documents and Settings\Barry Hitchcock\Local Settings\Temporary Internet Files\Content.IE5\U9J70E5K\MP900448474[1].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457200" y="3505200"/>
            <a:ext cx="2514600" cy="1881188"/>
          </a:xfrm>
          <a:noFill/>
        </p:spPr>
      </p:pic>
      <p:sp>
        <p:nvSpPr>
          <p:cNvPr id="8" name="Text Placeholder 3"/>
          <p:cNvSpPr txBox="1">
            <a:spLocks/>
          </p:cNvSpPr>
          <p:nvPr/>
        </p:nvSpPr>
        <p:spPr bwMode="auto">
          <a:xfrm>
            <a:off x="6934200" y="2449513"/>
            <a:ext cx="1447800" cy="522287"/>
          </a:xfrm>
          <a:prstGeom prst="rect">
            <a:avLst/>
          </a:prstGeom>
          <a:noFill/>
          <a:ln w="9525">
            <a:noFill/>
            <a:miter lim="800000"/>
            <a:headEnd/>
            <a:tailEnd/>
          </a:ln>
        </p:spPr>
        <p:txBody>
          <a:bodyPr anchor="ctr"/>
          <a:lstStyle/>
          <a:p>
            <a:pPr>
              <a:spcBef>
                <a:spcPct val="20000"/>
              </a:spcBef>
              <a:buClr>
                <a:srgbClr val="F9F9F9"/>
              </a:buClr>
              <a:buSzPct val="65000"/>
              <a:buFont typeface="Wingdings 2" pitchFamily="18" charset="2"/>
              <a:buNone/>
              <a:defRPr/>
            </a:pPr>
            <a:r>
              <a:rPr lang="en-US" sz="2500" cap="all" dirty="0">
                <a:ea typeface="+mn-ea"/>
                <a:cs typeface="Arial" pitchFamily="34" charset="0"/>
              </a:rPr>
              <a:t>N</a:t>
            </a:r>
            <a:r>
              <a:rPr lang="en-US" sz="2500" dirty="0">
                <a:ea typeface="+mn-ea"/>
                <a:cs typeface="Arial" pitchFamily="34" charset="0"/>
              </a:rPr>
              <a:t>egative</a:t>
            </a:r>
          </a:p>
        </p:txBody>
      </p:sp>
      <p:pic>
        <p:nvPicPr>
          <p:cNvPr id="55304" name="Picture 4" descr="C:\Documents and Settings\Barry Hitchcock\Local Settings\Temporary Internet Files\Content.IE5\DDAFQFJ1\MP90044866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505200"/>
            <a:ext cx="1981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6" descr="C:\Documents and Settings\Barry Hitchcock\Local Settings\Temporary Internet Files\Content.IE5\1LT05G8Y\MP90044448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505200"/>
            <a:ext cx="2809875"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800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a:xfrm>
            <a:off x="685800" y="922338"/>
            <a:ext cx="7772400" cy="525462"/>
          </a:xfrm>
        </p:spPr>
        <p:txBody>
          <a:bodyPr/>
          <a:lstStyle/>
          <a:p>
            <a:pPr eaLnBrk="1" hangingPunct="1"/>
            <a:r>
              <a:rPr lang="en-US" altLang="en-US" smtClean="0"/>
              <a:t>Positive Characteristics</a:t>
            </a:r>
          </a:p>
        </p:txBody>
      </p:sp>
      <p:pic>
        <p:nvPicPr>
          <p:cNvPr id="56323" name="Picture 3" descr="C:\Documents and Settings\Barry Hitchcock\Local Settings\Temporary Internet Files\Content.IE5\U9J70E5K\MP900448474[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14400" y="2667000"/>
            <a:ext cx="2830513" cy="2120900"/>
          </a:xfrm>
        </p:spPr>
      </p:pic>
      <p:sp>
        <p:nvSpPr>
          <p:cNvPr id="56324" name="Content Placeholder 5"/>
          <p:cNvSpPr>
            <a:spLocks noGrp="1"/>
          </p:cNvSpPr>
          <p:nvPr>
            <p:ph sz="half" idx="2"/>
          </p:nvPr>
        </p:nvSpPr>
        <p:spPr>
          <a:xfrm>
            <a:off x="4267200" y="2057400"/>
            <a:ext cx="4572000" cy="3246438"/>
          </a:xfrm>
        </p:spPr>
        <p:txBody>
          <a:bodyPr/>
          <a:lstStyle/>
          <a:p>
            <a:pPr eaLnBrk="1" hangingPunct="1"/>
            <a:r>
              <a:rPr lang="en-US" altLang="en-US" smtClean="0"/>
              <a:t>Describe for us those traits that we attribute to caregivers who are effective, caring, and protective caregivers.  </a:t>
            </a:r>
          </a:p>
          <a:p>
            <a:pPr eaLnBrk="1" hangingPunct="1"/>
            <a:r>
              <a:rPr lang="en-US" altLang="en-US" smtClean="0"/>
              <a:t>Similar to the Protective Capacities but within the context of out-of-home care.</a:t>
            </a:r>
          </a:p>
        </p:txBody>
      </p:sp>
      <p:sp>
        <p:nvSpPr>
          <p:cNvPr id="5" name="Slide Number Placeholder 4"/>
          <p:cNvSpPr>
            <a:spLocks noGrp="1"/>
          </p:cNvSpPr>
          <p:nvPr>
            <p:ph type="sldNum" sz="quarter" idx="4294967295"/>
          </p:nvPr>
        </p:nvSpPr>
        <p:spPr>
          <a:xfrm>
            <a:off x="8126413" y="6616700"/>
            <a:ext cx="1017587" cy="187325"/>
          </a:xfrm>
          <a:prstGeom prst="rect">
            <a:avLst/>
          </a:prstGeom>
        </p:spPr>
        <p:txBody>
          <a:bodyPr/>
          <a:lstStyle/>
          <a:p>
            <a:pPr>
              <a:defRPr/>
            </a:pPr>
            <a:fld id="{291452C7-3C25-4637-885D-A5CC58D226D9}" type="slidenum">
              <a:rPr lang="en-US"/>
              <a:pPr>
                <a:defRPr/>
              </a:pPr>
              <a:t>53</a:t>
            </a:fld>
            <a:endParaRPr lang="en-US" dirty="0"/>
          </a:p>
        </p:txBody>
      </p:sp>
    </p:spTree>
    <p:extLst>
      <p:ext uri="{BB962C8B-B14F-4D97-AF65-F5344CB8AC3E}">
        <p14:creationId xmlns:p14="http://schemas.microsoft.com/office/powerpoint/2010/main" val="2969801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4"/>
          <p:cNvSpPr>
            <a:spLocks noGrp="1"/>
          </p:cNvSpPr>
          <p:nvPr>
            <p:ph type="title"/>
          </p:nvPr>
        </p:nvSpPr>
        <p:spPr>
          <a:xfrm>
            <a:off x="685800" y="998538"/>
            <a:ext cx="7772400" cy="525462"/>
          </a:xfrm>
        </p:spPr>
        <p:txBody>
          <a:bodyPr/>
          <a:lstStyle/>
          <a:p>
            <a:pPr eaLnBrk="1" hangingPunct="1"/>
            <a:r>
              <a:rPr lang="en-US" altLang="en-US" smtClean="0"/>
              <a:t>Characteristics of Concern</a:t>
            </a:r>
          </a:p>
        </p:txBody>
      </p:sp>
      <p:sp>
        <p:nvSpPr>
          <p:cNvPr id="57347" name="Content Placeholder 5"/>
          <p:cNvSpPr>
            <a:spLocks noGrp="1"/>
          </p:cNvSpPr>
          <p:nvPr>
            <p:ph sz="half" idx="1"/>
          </p:nvPr>
        </p:nvSpPr>
        <p:spPr>
          <a:xfrm>
            <a:off x="685800" y="1841500"/>
            <a:ext cx="4038600" cy="3797300"/>
          </a:xfrm>
        </p:spPr>
        <p:txBody>
          <a:bodyPr/>
          <a:lstStyle/>
          <a:p>
            <a:pPr marL="0" indent="0" eaLnBrk="1" hangingPunct="1">
              <a:spcAft>
                <a:spcPts val="1200"/>
              </a:spcAft>
              <a:buNone/>
            </a:pPr>
            <a:r>
              <a:rPr lang="en-US" altLang="en-US" dirty="0" smtClean="0"/>
              <a:t>Family conditions or circumstances that tell us that functioning </a:t>
            </a:r>
            <a:r>
              <a:rPr lang="en-US" altLang="en-US" dirty="0" smtClean="0"/>
              <a:t>is</a:t>
            </a:r>
          </a:p>
          <a:p>
            <a:pPr>
              <a:spcAft>
                <a:spcPts val="1200"/>
              </a:spcAft>
            </a:pPr>
            <a:r>
              <a:rPr lang="en-US" altLang="en-US" dirty="0" smtClean="0"/>
              <a:t>compromised</a:t>
            </a:r>
            <a:r>
              <a:rPr lang="en-US" altLang="en-US" dirty="0" smtClean="0"/>
              <a:t>, </a:t>
            </a:r>
            <a:endParaRPr lang="en-US" altLang="en-US" dirty="0" smtClean="0"/>
          </a:p>
          <a:p>
            <a:pPr>
              <a:spcAft>
                <a:spcPts val="1200"/>
              </a:spcAft>
            </a:pPr>
            <a:r>
              <a:rPr lang="en-US" altLang="en-US" dirty="0" smtClean="0"/>
              <a:t>marginal</a:t>
            </a:r>
            <a:r>
              <a:rPr lang="en-US" altLang="en-US" dirty="0" smtClean="0"/>
              <a:t>, or </a:t>
            </a:r>
            <a:endParaRPr lang="en-US" altLang="en-US" dirty="0" smtClean="0"/>
          </a:p>
          <a:p>
            <a:pPr>
              <a:spcAft>
                <a:spcPts val="1200"/>
              </a:spcAft>
            </a:pPr>
            <a:r>
              <a:rPr lang="en-US" altLang="en-US" dirty="0" smtClean="0"/>
              <a:t>deteriorating </a:t>
            </a:r>
            <a:r>
              <a:rPr lang="en-US" altLang="en-US" dirty="0" smtClean="0"/>
              <a:t>from a previously higher level.</a:t>
            </a:r>
          </a:p>
        </p:txBody>
      </p:sp>
      <p:pic>
        <p:nvPicPr>
          <p:cNvPr id="57348" name="Picture 6" descr="C:\Documents and Settings\Barry Hitchcock\Local Settings\Temporary Internet Files\Content.IE5\1LT05G8Y\MP900444486[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48263" y="2624138"/>
            <a:ext cx="3233737" cy="2160587"/>
          </a:xfrm>
        </p:spPr>
      </p:pic>
      <p:sp>
        <p:nvSpPr>
          <p:cNvPr id="6" name="Slide Number Placeholder 5"/>
          <p:cNvSpPr>
            <a:spLocks noGrp="1"/>
          </p:cNvSpPr>
          <p:nvPr>
            <p:ph type="sldNum" sz="quarter" idx="4294967295"/>
          </p:nvPr>
        </p:nvSpPr>
        <p:spPr>
          <a:xfrm>
            <a:off x="8126413" y="6616700"/>
            <a:ext cx="1017587" cy="187325"/>
          </a:xfrm>
          <a:prstGeom prst="rect">
            <a:avLst/>
          </a:prstGeom>
        </p:spPr>
        <p:txBody>
          <a:bodyPr/>
          <a:lstStyle/>
          <a:p>
            <a:pPr>
              <a:defRPr/>
            </a:pPr>
            <a:fld id="{34713D27-7310-4AD1-9901-272C7D5763DA}" type="slidenum">
              <a:rPr lang="en-US"/>
              <a:pPr>
                <a:defRPr/>
              </a:pPr>
              <a:t>54</a:t>
            </a:fld>
            <a:endParaRPr lang="en-US" dirty="0"/>
          </a:p>
        </p:txBody>
      </p:sp>
    </p:spTree>
    <p:extLst>
      <p:ext uri="{BB962C8B-B14F-4D97-AF65-F5344CB8AC3E}">
        <p14:creationId xmlns:p14="http://schemas.microsoft.com/office/powerpoint/2010/main" val="714557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85800" y="998538"/>
            <a:ext cx="7772400" cy="525462"/>
          </a:xfrm>
        </p:spPr>
        <p:txBody>
          <a:bodyPr/>
          <a:lstStyle/>
          <a:p>
            <a:pPr eaLnBrk="1" hangingPunct="1"/>
            <a:r>
              <a:rPr lang="en-US" altLang="en-US" smtClean="0"/>
              <a:t>Negative Characteristics</a:t>
            </a:r>
          </a:p>
        </p:txBody>
      </p:sp>
      <p:pic>
        <p:nvPicPr>
          <p:cNvPr id="58371" name="Content Placeholder 4" descr="C:\Documents and Settings\Barry Hitchcock\Local Settings\Temporary Internet Files\Content.IE5\DDAFQFJ1\MP900448663[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00200" y="2355850"/>
            <a:ext cx="1981200" cy="2979738"/>
          </a:xfrm>
        </p:spPr>
      </p:pic>
      <p:sp>
        <p:nvSpPr>
          <p:cNvPr id="58372" name="Content Placeholder 3"/>
          <p:cNvSpPr>
            <a:spLocks noGrp="1"/>
          </p:cNvSpPr>
          <p:nvPr>
            <p:ph sz="half" idx="2"/>
          </p:nvPr>
        </p:nvSpPr>
        <p:spPr>
          <a:xfrm>
            <a:off x="4648200" y="2679700"/>
            <a:ext cx="3810000" cy="2197100"/>
          </a:xfrm>
        </p:spPr>
        <p:txBody>
          <a:bodyPr/>
          <a:lstStyle/>
          <a:p>
            <a:pPr marL="0" indent="0" eaLnBrk="1" hangingPunct="1">
              <a:buNone/>
            </a:pPr>
            <a:r>
              <a:rPr lang="en-US" altLang="en-US" dirty="0" smtClean="0"/>
              <a:t>Those traits, attributes, or conditions that indicate that a placement setting may be unsafe.</a:t>
            </a:r>
          </a:p>
        </p:txBody>
      </p:sp>
      <p:sp>
        <p:nvSpPr>
          <p:cNvPr id="5" name="Slide Number Placeholder 4"/>
          <p:cNvSpPr>
            <a:spLocks noGrp="1"/>
          </p:cNvSpPr>
          <p:nvPr>
            <p:ph type="sldNum" sz="quarter" idx="4294967295"/>
          </p:nvPr>
        </p:nvSpPr>
        <p:spPr>
          <a:xfrm>
            <a:off x="8126413" y="6616700"/>
            <a:ext cx="1017587" cy="187325"/>
          </a:xfrm>
          <a:prstGeom prst="rect">
            <a:avLst/>
          </a:prstGeom>
        </p:spPr>
        <p:txBody>
          <a:bodyPr/>
          <a:lstStyle/>
          <a:p>
            <a:pPr>
              <a:defRPr/>
            </a:pPr>
            <a:fld id="{1CC4BF2A-2616-402D-A51D-4BB805FF58C2}" type="slidenum">
              <a:rPr lang="en-US"/>
              <a:pPr>
                <a:defRPr/>
              </a:pPr>
              <a:t>55</a:t>
            </a:fld>
            <a:endParaRPr lang="en-US" dirty="0"/>
          </a:p>
        </p:txBody>
      </p:sp>
    </p:spTree>
    <p:extLst>
      <p:ext uri="{BB962C8B-B14F-4D97-AF65-F5344CB8AC3E}">
        <p14:creationId xmlns:p14="http://schemas.microsoft.com/office/powerpoint/2010/main" val="3048186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69900" y="1085850"/>
            <a:ext cx="8229600" cy="590550"/>
          </a:xfrm>
        </p:spPr>
        <p:txBody>
          <a:bodyPr/>
          <a:lstStyle/>
          <a:p>
            <a:pPr eaLnBrk="1" hangingPunct="1"/>
            <a:r>
              <a:rPr lang="en-US" altLang="en-US" smtClean="0"/>
              <a:t>10 Indicators of Safety in </a:t>
            </a:r>
            <a:br>
              <a:rPr lang="en-US" altLang="en-US" smtClean="0"/>
            </a:br>
            <a:r>
              <a:rPr lang="en-US" altLang="en-US" smtClean="0"/>
              <a:t>Out-of-Home Care</a:t>
            </a:r>
          </a:p>
        </p:txBody>
      </p:sp>
      <p:sp>
        <p:nvSpPr>
          <p:cNvPr id="58371" name="Content Placeholder 2"/>
          <p:cNvSpPr>
            <a:spLocks noGrp="1"/>
          </p:cNvSpPr>
          <p:nvPr>
            <p:ph idx="1"/>
          </p:nvPr>
        </p:nvSpPr>
        <p:spPr>
          <a:xfrm>
            <a:off x="469900" y="1900238"/>
            <a:ext cx="8248650" cy="3281362"/>
          </a:xfrm>
        </p:spPr>
        <p:txBody>
          <a:bodyPr/>
          <a:lstStyle/>
          <a:p>
            <a:pPr marL="341313" indent="-341313" eaLnBrk="1" hangingPunct="1">
              <a:spcAft>
                <a:spcPts val="2400"/>
              </a:spcAft>
              <a:buFontTx/>
              <a:buNone/>
              <a:defRPr/>
            </a:pPr>
            <a:r>
              <a:rPr lang="en-US" dirty="0" smtClean="0"/>
              <a:t>1.  </a:t>
            </a:r>
            <a:r>
              <a:rPr lang="en-US" u="sng" dirty="0" smtClean="0"/>
              <a:t>Child Functioning:</a:t>
            </a:r>
            <a:r>
              <a:rPr lang="en-US" dirty="0" smtClean="0"/>
              <a:t> How are the children functioning cognitively, emotionally, behaviorally, physically, and socially?</a:t>
            </a:r>
          </a:p>
          <a:p>
            <a:pPr marL="395288" indent="-395288" eaLnBrk="1" hangingPunct="1">
              <a:spcAft>
                <a:spcPts val="2400"/>
              </a:spcAft>
              <a:buFontTx/>
              <a:buNone/>
              <a:defRPr/>
            </a:pPr>
            <a:r>
              <a:rPr lang="en-US" dirty="0" smtClean="0"/>
              <a:t>2.  </a:t>
            </a:r>
            <a:r>
              <a:rPr lang="en-US" u="sng" dirty="0" smtClean="0"/>
              <a:t>Adult Functioning:</a:t>
            </a:r>
            <a:r>
              <a:rPr lang="en-US" dirty="0" smtClean="0"/>
              <a:t> How are the adult family members functioning cognitively, emotionally, behaviorally, physically, and socially?</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B064A978-E6ED-4318-BCCE-0CA4FF473272}" type="slidenum">
              <a:rPr lang="en-US"/>
              <a:pPr>
                <a:defRPr/>
              </a:pPr>
              <a:t>56</a:t>
            </a:fld>
            <a:endParaRPr lang="en-US" dirty="0"/>
          </a:p>
        </p:txBody>
      </p:sp>
      <p:sp>
        <p:nvSpPr>
          <p:cNvPr id="59397" name="Right Arrow 1"/>
          <p:cNvSpPr>
            <a:spLocks noChangeArrowheads="1"/>
          </p:cNvSpPr>
          <p:nvPr/>
        </p:nvSpPr>
        <p:spPr bwMode="auto">
          <a:xfrm>
            <a:off x="8686800" y="6096000"/>
            <a:ext cx="304800" cy="1524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sz="2400">
              <a:ea typeface="MS PGothic" pitchFamily="34" charset="-128"/>
            </a:endParaRPr>
          </a:p>
        </p:txBody>
      </p:sp>
    </p:spTree>
    <p:extLst>
      <p:ext uri="{BB962C8B-B14F-4D97-AF65-F5344CB8AC3E}">
        <p14:creationId xmlns:p14="http://schemas.microsoft.com/office/powerpoint/2010/main" val="1346075777"/>
      </p:ext>
    </p:ext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69900" y="1085850"/>
            <a:ext cx="8229600" cy="590550"/>
          </a:xfrm>
        </p:spPr>
        <p:txBody>
          <a:bodyPr/>
          <a:lstStyle/>
          <a:p>
            <a:pPr eaLnBrk="1" hangingPunct="1"/>
            <a:r>
              <a:rPr lang="en-US" altLang="en-US" smtClean="0"/>
              <a:t>10 Indicators of Safety in </a:t>
            </a:r>
            <a:br>
              <a:rPr lang="en-US" altLang="en-US" smtClean="0"/>
            </a:br>
            <a:r>
              <a:rPr lang="en-US" altLang="en-US" smtClean="0"/>
              <a:t>Out-of-Home Care, cont’d</a:t>
            </a:r>
          </a:p>
        </p:txBody>
      </p:sp>
      <p:sp>
        <p:nvSpPr>
          <p:cNvPr id="60419" name="Content Placeholder 2"/>
          <p:cNvSpPr>
            <a:spLocks noGrp="1"/>
          </p:cNvSpPr>
          <p:nvPr>
            <p:ph idx="1"/>
          </p:nvPr>
        </p:nvSpPr>
        <p:spPr>
          <a:xfrm>
            <a:off x="438150" y="1889234"/>
            <a:ext cx="8248650" cy="3438525"/>
          </a:xfrm>
        </p:spPr>
        <p:txBody>
          <a:bodyPr/>
          <a:lstStyle/>
          <a:p>
            <a:pPr marL="395288" indent="-395288" eaLnBrk="1" hangingPunct="1">
              <a:spcAft>
                <a:spcPts val="1200"/>
              </a:spcAft>
              <a:buFontTx/>
              <a:buNone/>
            </a:pPr>
            <a:r>
              <a:rPr lang="en-US" altLang="en-US" dirty="0" smtClean="0"/>
              <a:t>3.  </a:t>
            </a:r>
            <a:r>
              <a:rPr lang="en-US" altLang="en-US" u="sng" dirty="0" smtClean="0"/>
              <a:t>Caregiver Supervision:</a:t>
            </a:r>
            <a:r>
              <a:rPr lang="en-US" altLang="en-US" dirty="0" smtClean="0"/>
              <a:t> How are the out-of-home caregiver(s) actively caring for, supervising, and protecting the children in the home?</a:t>
            </a:r>
          </a:p>
          <a:p>
            <a:pPr marL="395288" indent="-395288" eaLnBrk="1" hangingPunct="1">
              <a:spcAft>
                <a:spcPts val="1200"/>
              </a:spcAft>
              <a:buFontTx/>
              <a:buNone/>
            </a:pPr>
            <a:r>
              <a:rPr lang="en-US" altLang="en-US" dirty="0" smtClean="0"/>
              <a:t>4.  </a:t>
            </a:r>
            <a:r>
              <a:rPr lang="en-US" altLang="en-US" u="sng" dirty="0" smtClean="0"/>
              <a:t>Discipline:</a:t>
            </a:r>
            <a:r>
              <a:rPr lang="en-US" altLang="en-US" dirty="0" smtClean="0"/>
              <a:t> How are discipline strategies used with the children in the home?</a:t>
            </a:r>
          </a:p>
          <a:p>
            <a:pPr marL="395288" indent="-395288" eaLnBrk="1" hangingPunct="1">
              <a:spcAft>
                <a:spcPts val="1200"/>
              </a:spcAft>
              <a:buFontTx/>
              <a:buNone/>
            </a:pPr>
            <a:r>
              <a:rPr lang="en-US" altLang="en-US" dirty="0" smtClean="0"/>
              <a:t>5.  </a:t>
            </a:r>
            <a:r>
              <a:rPr lang="en-US" altLang="en-US" u="sng" dirty="0" smtClean="0"/>
              <a:t>Acceptance:</a:t>
            </a:r>
            <a:r>
              <a:rPr lang="en-US" altLang="en-US" dirty="0" smtClean="0"/>
              <a:t> How do the out-of-home family members demonstrate in observable ways that they accept the identified child into the home?</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A53AE247-E549-4EE7-8589-55D5ED42041C}" type="slidenum">
              <a:rPr lang="en-US"/>
              <a:pPr>
                <a:defRPr/>
              </a:pPr>
              <a:t>57</a:t>
            </a:fld>
            <a:endParaRPr lang="en-US" dirty="0"/>
          </a:p>
        </p:txBody>
      </p:sp>
      <p:sp>
        <p:nvSpPr>
          <p:cNvPr id="60421" name="Right Arrow 4"/>
          <p:cNvSpPr>
            <a:spLocks noChangeArrowheads="1"/>
          </p:cNvSpPr>
          <p:nvPr/>
        </p:nvSpPr>
        <p:spPr bwMode="auto">
          <a:xfrm>
            <a:off x="8686800" y="6096000"/>
            <a:ext cx="304800" cy="1524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sz="2400">
              <a:ea typeface="MS PGothic" pitchFamily="34" charset="-128"/>
            </a:endParaRPr>
          </a:p>
        </p:txBody>
      </p:sp>
    </p:spTree>
    <p:extLst>
      <p:ext uri="{BB962C8B-B14F-4D97-AF65-F5344CB8AC3E}">
        <p14:creationId xmlns:p14="http://schemas.microsoft.com/office/powerpoint/2010/main" val="2085421259"/>
      </p:ext>
    </p:extLst>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69900" y="1066800"/>
            <a:ext cx="8229600" cy="590550"/>
          </a:xfrm>
        </p:spPr>
        <p:txBody>
          <a:bodyPr/>
          <a:lstStyle/>
          <a:p>
            <a:pPr eaLnBrk="1" hangingPunct="1"/>
            <a:r>
              <a:rPr lang="en-US" altLang="en-US" smtClean="0"/>
              <a:t>10 Indicators of Safety in </a:t>
            </a:r>
            <a:br>
              <a:rPr lang="en-US" altLang="en-US" smtClean="0"/>
            </a:br>
            <a:r>
              <a:rPr lang="en-US" altLang="en-US" smtClean="0"/>
              <a:t>Out-of-Home Care, cont’d</a:t>
            </a:r>
          </a:p>
        </p:txBody>
      </p:sp>
      <p:sp>
        <p:nvSpPr>
          <p:cNvPr id="61443" name="Content Placeholder 2"/>
          <p:cNvSpPr>
            <a:spLocks noGrp="1"/>
          </p:cNvSpPr>
          <p:nvPr>
            <p:ph idx="1"/>
          </p:nvPr>
        </p:nvSpPr>
        <p:spPr>
          <a:xfrm>
            <a:off x="469900" y="1905000"/>
            <a:ext cx="8248650" cy="4881563"/>
          </a:xfrm>
        </p:spPr>
        <p:txBody>
          <a:bodyPr/>
          <a:lstStyle/>
          <a:p>
            <a:pPr marL="395288" indent="-395288" eaLnBrk="1" hangingPunct="1">
              <a:spcAft>
                <a:spcPts val="600"/>
              </a:spcAft>
              <a:buFontTx/>
              <a:buNone/>
            </a:pPr>
            <a:r>
              <a:rPr lang="en-US" altLang="en-US" dirty="0" smtClean="0"/>
              <a:t>6.  </a:t>
            </a:r>
            <a:r>
              <a:rPr lang="en-US" altLang="en-US" u="sng" dirty="0" smtClean="0"/>
              <a:t>Community Supports:</a:t>
            </a:r>
            <a:r>
              <a:rPr lang="en-US" altLang="en-US" dirty="0" smtClean="0"/>
              <a:t> How does the out-of-home family access/use community supports to help assure child safety?</a:t>
            </a:r>
          </a:p>
          <a:p>
            <a:pPr marL="395288" indent="-395288" eaLnBrk="1" hangingPunct="1">
              <a:spcAft>
                <a:spcPts val="600"/>
              </a:spcAft>
              <a:buFontTx/>
              <a:buNone/>
            </a:pPr>
            <a:r>
              <a:rPr lang="en-US" altLang="en-US" dirty="0" smtClean="0"/>
              <a:t>7.  </a:t>
            </a:r>
            <a:r>
              <a:rPr lang="en-US" altLang="en-US" u="sng" dirty="0" smtClean="0"/>
              <a:t>Current Status:</a:t>
            </a:r>
            <a:r>
              <a:rPr lang="en-US" altLang="en-US" dirty="0" smtClean="0"/>
              <a:t> How do the out-of-home family members respond to the current issues, demands, stressors within the home that affect the child’s safety?</a:t>
            </a:r>
            <a:r>
              <a:rPr lang="en-US" altLang="en-US" i="1" dirty="0" smtClean="0"/>
              <a:t> </a:t>
            </a:r>
            <a:endParaRPr lang="en-US" altLang="en-US" dirty="0" smtClean="0"/>
          </a:p>
          <a:p>
            <a:pPr marL="395288" indent="-395288" eaLnBrk="1" hangingPunct="1">
              <a:spcAft>
                <a:spcPts val="600"/>
              </a:spcAft>
              <a:buFontTx/>
              <a:buNone/>
            </a:pPr>
            <a:r>
              <a:rPr lang="en-US" altLang="en-US" dirty="0" smtClean="0"/>
              <a:t>8.  </a:t>
            </a:r>
            <a:r>
              <a:rPr lang="en-US" altLang="en-US" u="sng" dirty="0" smtClean="0"/>
              <a:t>Placed Child’s Family– Out-of-Home Family Dynamics:</a:t>
            </a:r>
            <a:r>
              <a:rPr lang="en-US" altLang="en-US" dirty="0" smtClean="0"/>
              <a:t> Out-of-Home Family Dynamics: How do the dynamics between the caregiver(s) of origin and the out-of-home family support the safety of the child?</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4012B83C-CCAC-45DB-BFD5-1F98396B18DB}" type="slidenum">
              <a:rPr lang="en-US"/>
              <a:pPr>
                <a:defRPr/>
              </a:pPr>
              <a:t>58</a:t>
            </a:fld>
            <a:endParaRPr lang="en-US" dirty="0"/>
          </a:p>
        </p:txBody>
      </p:sp>
      <p:sp>
        <p:nvSpPr>
          <p:cNvPr id="61445" name="Right Arrow 4"/>
          <p:cNvSpPr>
            <a:spLocks noChangeArrowheads="1"/>
          </p:cNvSpPr>
          <p:nvPr/>
        </p:nvSpPr>
        <p:spPr bwMode="auto">
          <a:xfrm>
            <a:off x="8686800" y="6096000"/>
            <a:ext cx="304800" cy="1524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sz="2400">
              <a:ea typeface="MS PGothic" pitchFamily="34" charset="-128"/>
            </a:endParaRPr>
          </a:p>
        </p:txBody>
      </p:sp>
    </p:spTree>
    <p:extLst>
      <p:ext uri="{BB962C8B-B14F-4D97-AF65-F5344CB8AC3E}">
        <p14:creationId xmlns:p14="http://schemas.microsoft.com/office/powerpoint/2010/main" val="2120176088"/>
      </p:ext>
    </p:extLst>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69900" y="1085850"/>
            <a:ext cx="8229600" cy="590550"/>
          </a:xfrm>
        </p:spPr>
        <p:txBody>
          <a:bodyPr/>
          <a:lstStyle/>
          <a:p>
            <a:pPr eaLnBrk="1" hangingPunct="1"/>
            <a:r>
              <a:rPr lang="en-US" altLang="en-US" smtClean="0"/>
              <a:t>10 Indicators of Safety in </a:t>
            </a:r>
            <a:br>
              <a:rPr lang="en-US" altLang="en-US" smtClean="0"/>
            </a:br>
            <a:r>
              <a:rPr lang="en-US" altLang="en-US" smtClean="0"/>
              <a:t>Out-of-Home Care, cont’d</a:t>
            </a:r>
          </a:p>
        </p:txBody>
      </p:sp>
      <p:sp>
        <p:nvSpPr>
          <p:cNvPr id="61443" name="Content Placeholder 2"/>
          <p:cNvSpPr>
            <a:spLocks noGrp="1"/>
          </p:cNvSpPr>
          <p:nvPr>
            <p:ph idx="1"/>
          </p:nvPr>
        </p:nvSpPr>
        <p:spPr>
          <a:xfrm>
            <a:off x="469900" y="1900238"/>
            <a:ext cx="8248650" cy="4881562"/>
          </a:xfrm>
        </p:spPr>
        <p:txBody>
          <a:bodyPr/>
          <a:lstStyle/>
          <a:p>
            <a:pPr marL="463550" indent="-463550" eaLnBrk="1" hangingPunct="1">
              <a:spcAft>
                <a:spcPts val="2400"/>
              </a:spcAft>
              <a:buFontTx/>
              <a:buNone/>
              <a:defRPr/>
            </a:pPr>
            <a:r>
              <a:rPr lang="en-US" dirty="0" smtClean="0"/>
              <a:t>9.  </a:t>
            </a:r>
            <a:r>
              <a:rPr lang="en-US" u="sng" dirty="0" smtClean="0"/>
              <a:t>Oversight:</a:t>
            </a:r>
            <a:r>
              <a:rPr lang="en-US" dirty="0" smtClean="0"/>
              <a:t> How does the out-of-home family demonstrate that they are agreeable to and cooperative with CCYA and other formal resources?</a:t>
            </a:r>
          </a:p>
          <a:p>
            <a:pPr marL="463550" indent="-463550" eaLnBrk="1" hangingPunct="1">
              <a:spcAft>
                <a:spcPts val="2400"/>
              </a:spcAft>
              <a:buFontTx/>
              <a:buNone/>
              <a:defRPr/>
            </a:pPr>
            <a:r>
              <a:rPr lang="en-US" dirty="0" smtClean="0"/>
              <a:t>10. </a:t>
            </a:r>
            <a:r>
              <a:rPr lang="en-US" u="sng" dirty="0" smtClean="0"/>
              <a:t>Planning:</a:t>
            </a:r>
            <a:r>
              <a:rPr lang="en-US" dirty="0" smtClean="0"/>
              <a:t> How do the out-of-home caregiver(s) demonstrate that they are capable of and actively engaged in day-to-day planning for the child’s day-to-day safety?</a:t>
            </a:r>
          </a:p>
          <a:p>
            <a:pPr eaLnBrk="1" hangingPunct="1">
              <a:defRPr/>
            </a:pPr>
            <a:endParaRPr 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95676526-F8A4-4000-B7E2-E5D35457FA1B}" type="slidenum">
              <a:rPr lang="en-US"/>
              <a:pPr>
                <a:defRPr/>
              </a:pPr>
              <a:t>59</a:t>
            </a:fld>
            <a:endParaRPr lang="en-US" dirty="0"/>
          </a:p>
        </p:txBody>
      </p:sp>
    </p:spTree>
    <p:extLst>
      <p:ext uri="{BB962C8B-B14F-4D97-AF65-F5344CB8AC3E}">
        <p14:creationId xmlns:p14="http://schemas.microsoft.com/office/powerpoint/2010/main" val="580521908"/>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9900" y="793750"/>
            <a:ext cx="8229600" cy="590550"/>
          </a:xfrm>
        </p:spPr>
        <p:txBody>
          <a:bodyPr/>
          <a:lstStyle/>
          <a:p>
            <a:pPr eaLnBrk="1" hangingPunct="1"/>
            <a:r>
              <a:rPr lang="en-US" altLang="en-US" smtClean="0"/>
              <a:t>Goal &amp; Purpose of the Training</a:t>
            </a:r>
          </a:p>
        </p:txBody>
      </p:sp>
      <p:sp>
        <p:nvSpPr>
          <p:cNvPr id="9219" name="Content Placeholder 2"/>
          <p:cNvSpPr>
            <a:spLocks noGrp="1"/>
          </p:cNvSpPr>
          <p:nvPr>
            <p:ph idx="1"/>
          </p:nvPr>
        </p:nvSpPr>
        <p:spPr>
          <a:xfrm>
            <a:off x="469900" y="1438275"/>
            <a:ext cx="8248650" cy="4881563"/>
          </a:xfrm>
        </p:spPr>
        <p:txBody>
          <a:bodyPr/>
          <a:lstStyle/>
          <a:p>
            <a:pPr marL="0" indent="0" eaLnBrk="1" hangingPunct="1">
              <a:buNone/>
            </a:pPr>
            <a:r>
              <a:rPr lang="en-US" altLang="en-US" dirty="0" smtClean="0"/>
              <a:t>To provide a specific approach for workers to assess, judge, and determine that a child will be safe when first placed with a kinship care provider, in a foster or pre-adoptive home, and in respite, that safety will continue and that safety will be reaffirmed periodically during a child’s stay in out-of-home care. </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D16E30F2-31D9-4E7C-B86F-848838352BC3}" type="slidenum">
              <a:rPr lang="en-US"/>
              <a:pPr>
                <a:defRPr/>
              </a:pPr>
              <a:t>6</a:t>
            </a:fld>
            <a:endParaRPr lang="en-US" dirty="0"/>
          </a:p>
        </p:txBody>
      </p:sp>
    </p:spTree>
    <p:extLst>
      <p:ext uri="{BB962C8B-B14F-4D97-AF65-F5344CB8AC3E}">
        <p14:creationId xmlns:p14="http://schemas.microsoft.com/office/powerpoint/2010/main" val="4019138580"/>
      </p:ext>
    </p:extLst>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69900" y="793750"/>
            <a:ext cx="8229600" cy="590550"/>
          </a:xfrm>
        </p:spPr>
        <p:txBody>
          <a:bodyPr/>
          <a:lstStyle/>
          <a:p>
            <a:pPr eaLnBrk="1" hangingPunct="1"/>
            <a:r>
              <a:rPr lang="en-US" altLang="en-US" smtClean="0"/>
              <a:t>Applying What You Know</a:t>
            </a:r>
          </a:p>
        </p:txBody>
      </p:sp>
      <p:sp>
        <p:nvSpPr>
          <p:cNvPr id="63491" name="Content Placeholder 2"/>
          <p:cNvSpPr>
            <a:spLocks noGrp="1"/>
          </p:cNvSpPr>
          <p:nvPr>
            <p:ph idx="1"/>
          </p:nvPr>
        </p:nvSpPr>
        <p:spPr>
          <a:xfrm>
            <a:off x="469900" y="1438275"/>
            <a:ext cx="8248650" cy="4881563"/>
          </a:xfrm>
        </p:spPr>
        <p:txBody>
          <a:bodyPr/>
          <a:lstStyle/>
          <a:p>
            <a:pPr eaLnBrk="1" hangingPunct="1">
              <a:spcAft>
                <a:spcPts val="1200"/>
              </a:spcAft>
            </a:pPr>
            <a:r>
              <a:rPr lang="en-US" altLang="en-US" dirty="0" smtClean="0"/>
              <a:t>Review each set of characteristics for the indicator.</a:t>
            </a:r>
          </a:p>
          <a:p>
            <a:pPr eaLnBrk="1" hangingPunct="1">
              <a:spcAft>
                <a:spcPts val="1200"/>
              </a:spcAft>
            </a:pPr>
            <a:r>
              <a:rPr lang="en-US" altLang="en-US" dirty="0" smtClean="0"/>
              <a:t>Do not consider other indicators at this point.</a:t>
            </a:r>
          </a:p>
          <a:p>
            <a:pPr eaLnBrk="1" hangingPunct="1">
              <a:spcAft>
                <a:spcPts val="1200"/>
              </a:spcAft>
            </a:pPr>
            <a:r>
              <a:rPr lang="en-US" altLang="en-US" dirty="0" smtClean="0"/>
              <a:t>Identify all characteristics that apply.</a:t>
            </a:r>
          </a:p>
          <a:p>
            <a:pPr eaLnBrk="1" hangingPunct="1">
              <a:spcAft>
                <a:spcPts val="1200"/>
              </a:spcAft>
            </a:pPr>
            <a:r>
              <a:rPr lang="en-US" altLang="en-US" dirty="0" smtClean="0"/>
              <a:t>Consider intensity, frequency, duration, and impact on the child of the characteristics.</a:t>
            </a:r>
          </a:p>
          <a:p>
            <a:pPr eaLnBrk="1" hangingPunct="1">
              <a:spcAft>
                <a:spcPts val="1200"/>
              </a:spcAft>
            </a:pPr>
            <a:r>
              <a:rPr lang="en-US" altLang="en-US" dirty="0" smtClean="0"/>
              <a:t>Answer this question: Considering all you know about this child, what set of characteristics, traits, and attributes best represent what you know and have observed?</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14F00A16-AFCA-4FC6-9123-2066A1220CF1}" type="slidenum">
              <a:rPr lang="en-US" sz="1200"/>
              <a:pPr>
                <a:defRPr/>
              </a:pPr>
              <a:t>60</a:t>
            </a:fld>
            <a:endParaRPr lang="en-US" sz="1200" dirty="0"/>
          </a:p>
        </p:txBody>
      </p:sp>
      <p:sp>
        <p:nvSpPr>
          <p:cNvPr id="63493" name="Right Arrow 4"/>
          <p:cNvSpPr>
            <a:spLocks noChangeArrowheads="1"/>
          </p:cNvSpPr>
          <p:nvPr/>
        </p:nvSpPr>
        <p:spPr bwMode="auto">
          <a:xfrm>
            <a:off x="8686800" y="6096000"/>
            <a:ext cx="304800" cy="1524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sz="2400">
              <a:ea typeface="MS PGothic" pitchFamily="34" charset="-128"/>
            </a:endParaRPr>
          </a:p>
        </p:txBody>
      </p:sp>
    </p:spTree>
    <p:extLst>
      <p:ext uri="{BB962C8B-B14F-4D97-AF65-F5344CB8AC3E}">
        <p14:creationId xmlns:p14="http://schemas.microsoft.com/office/powerpoint/2010/main" val="3728384620"/>
      </p:ext>
    </p:extLst>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469900" y="1438275"/>
            <a:ext cx="8248650" cy="4881563"/>
          </a:xfrm>
        </p:spPr>
        <p:txBody>
          <a:bodyPr/>
          <a:lstStyle/>
          <a:p>
            <a:pPr eaLnBrk="1" hangingPunct="1">
              <a:spcAft>
                <a:spcPts val="2400"/>
              </a:spcAft>
            </a:pPr>
            <a:r>
              <a:rPr lang="en-US" altLang="en-US" dirty="0" smtClean="0"/>
              <a:t>Think seriously about any Negative Characteristics you have identified in the home and decide if they offset the Positive Characteristics in terms of impact on the child.</a:t>
            </a:r>
          </a:p>
          <a:p>
            <a:pPr eaLnBrk="1" hangingPunct="1">
              <a:spcAft>
                <a:spcPts val="2400"/>
              </a:spcAft>
            </a:pPr>
            <a:r>
              <a:rPr lang="en-US" altLang="en-US" dirty="0" smtClean="0"/>
              <a:t>Decide if the indicator is positive, concerning, or negative.</a:t>
            </a:r>
          </a:p>
          <a:p>
            <a:pPr eaLnBrk="1" hangingPunct="1"/>
            <a:endParaRPr lang="en-US" alt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9816127F-CCF6-4A87-B046-2554390E8848}" type="slidenum">
              <a:rPr lang="en-US" smtClean="0"/>
              <a:pPr>
                <a:defRPr/>
              </a:pPr>
              <a:t>61</a:t>
            </a:fld>
            <a:endParaRPr lang="en-US"/>
          </a:p>
        </p:txBody>
      </p:sp>
      <p:sp>
        <p:nvSpPr>
          <p:cNvPr id="64516" name="Title 1"/>
          <p:cNvSpPr>
            <a:spLocks noGrp="1"/>
          </p:cNvSpPr>
          <p:nvPr>
            <p:ph type="title"/>
          </p:nvPr>
        </p:nvSpPr>
        <p:spPr>
          <a:xfrm>
            <a:off x="469900" y="793750"/>
            <a:ext cx="8229600" cy="590550"/>
          </a:xfrm>
        </p:spPr>
        <p:txBody>
          <a:bodyPr/>
          <a:lstStyle/>
          <a:p>
            <a:pPr eaLnBrk="1" hangingPunct="1"/>
            <a:r>
              <a:rPr lang="en-US" altLang="en-US" smtClean="0"/>
              <a:t>Applying What You Know, cont’d</a:t>
            </a:r>
          </a:p>
        </p:txBody>
      </p:sp>
    </p:spTree>
    <p:extLst>
      <p:ext uri="{BB962C8B-B14F-4D97-AF65-F5344CB8AC3E}">
        <p14:creationId xmlns:p14="http://schemas.microsoft.com/office/powerpoint/2010/main" val="18711968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69900" y="793750"/>
            <a:ext cx="8229600" cy="590550"/>
          </a:xfrm>
        </p:spPr>
        <p:txBody>
          <a:bodyPr/>
          <a:lstStyle/>
          <a:p>
            <a:pPr eaLnBrk="1" hangingPunct="1"/>
            <a:r>
              <a:rPr lang="en-US" altLang="en-US" smtClean="0"/>
              <a:t>Small Group Activity</a:t>
            </a:r>
          </a:p>
        </p:txBody>
      </p:sp>
      <p:sp>
        <p:nvSpPr>
          <p:cNvPr id="65539" name="Content Placeholder 2"/>
          <p:cNvSpPr>
            <a:spLocks noGrp="1"/>
          </p:cNvSpPr>
          <p:nvPr>
            <p:ph idx="1"/>
          </p:nvPr>
        </p:nvSpPr>
        <p:spPr>
          <a:xfrm>
            <a:off x="469900" y="1295400"/>
            <a:ext cx="8248650" cy="4953000"/>
          </a:xfrm>
        </p:spPr>
        <p:txBody>
          <a:bodyPr/>
          <a:lstStyle/>
          <a:p>
            <a:pPr eaLnBrk="1" hangingPunct="1"/>
            <a:r>
              <a:rPr lang="en-US" altLang="en-US" dirty="0" smtClean="0"/>
              <a:t>Think of a case example related to each assigned indicator. Then choose three examples to record on flip chart paper. One example should be “positive”, one “concerning”, and one “negative.” </a:t>
            </a:r>
          </a:p>
          <a:p>
            <a:pPr eaLnBrk="1" hangingPunct="1"/>
            <a:r>
              <a:rPr lang="en-US" altLang="en-US" dirty="0" smtClean="0"/>
              <a:t>Document your examples of the indicator. (on flip chart paper)</a:t>
            </a:r>
          </a:p>
          <a:p>
            <a:pPr eaLnBrk="1" hangingPunct="1"/>
            <a:r>
              <a:rPr lang="en-US" altLang="en-US" dirty="0" smtClean="0"/>
              <a:t>The indicators are assigned as follows:</a:t>
            </a:r>
          </a:p>
          <a:p>
            <a:pPr lvl="1" eaLnBrk="1" hangingPunct="1"/>
            <a:r>
              <a:rPr lang="en-US" altLang="en-US" dirty="0" smtClean="0"/>
              <a:t>Group 1:  Indicators 1 and 2</a:t>
            </a:r>
          </a:p>
          <a:p>
            <a:pPr lvl="1" eaLnBrk="1" hangingPunct="1"/>
            <a:r>
              <a:rPr lang="en-US" altLang="en-US" dirty="0" smtClean="0"/>
              <a:t>Group 2:  Indicators 3 and 4</a:t>
            </a:r>
          </a:p>
          <a:p>
            <a:pPr lvl="1" eaLnBrk="1" hangingPunct="1"/>
            <a:r>
              <a:rPr lang="en-US" altLang="en-US" dirty="0" smtClean="0"/>
              <a:t>Group 3:  Indicators 5 and 6</a:t>
            </a:r>
          </a:p>
          <a:p>
            <a:pPr lvl="1" eaLnBrk="1" hangingPunct="1"/>
            <a:r>
              <a:rPr lang="en-US" altLang="en-US" dirty="0" smtClean="0"/>
              <a:t>Group 4:  Indicators 7 and 8</a:t>
            </a:r>
          </a:p>
          <a:p>
            <a:pPr lvl="1" eaLnBrk="1" hangingPunct="1"/>
            <a:r>
              <a:rPr lang="en-US" altLang="en-US" dirty="0" smtClean="0"/>
              <a:t>Group 5:  Indicators 9 and 10</a:t>
            </a:r>
          </a:p>
          <a:p>
            <a:pPr eaLnBrk="1" hangingPunct="1"/>
            <a:endParaRPr lang="en-US" alt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29C1906C-B0DF-4331-BAA1-57807AF2B951}" type="slidenum">
              <a:rPr lang="en-US"/>
              <a:pPr>
                <a:defRPr/>
              </a:pPr>
              <a:t>62</a:t>
            </a:fld>
            <a:endParaRPr lang="en-US" dirty="0"/>
          </a:p>
        </p:txBody>
      </p:sp>
    </p:spTree>
    <p:extLst>
      <p:ext uri="{BB962C8B-B14F-4D97-AF65-F5344CB8AC3E}">
        <p14:creationId xmlns:p14="http://schemas.microsoft.com/office/powerpoint/2010/main" val="12719136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85662B41-1C81-4E36-9024-F56B4833A52B}" type="slidenum">
              <a:rPr lang="en-US"/>
              <a:pPr>
                <a:defRPr/>
              </a:pPr>
              <a:t>63</a:t>
            </a:fld>
            <a:endParaRPr lang="en-US" dirty="0"/>
          </a:p>
        </p:txBody>
      </p:sp>
      <p:sp>
        <p:nvSpPr>
          <p:cNvPr id="66563" name="Title 7"/>
          <p:cNvSpPr>
            <a:spLocks noGrp="1"/>
          </p:cNvSpPr>
          <p:nvPr>
            <p:ph type="title"/>
          </p:nvPr>
        </p:nvSpPr>
        <p:spPr>
          <a:xfrm>
            <a:off x="469900" y="793750"/>
            <a:ext cx="8229600" cy="590550"/>
          </a:xfrm>
        </p:spPr>
        <p:txBody>
          <a:bodyPr/>
          <a:lstStyle/>
          <a:p>
            <a:pPr eaLnBrk="1" hangingPunct="1"/>
            <a:r>
              <a:rPr lang="en-US" altLang="en-US" smtClean="0"/>
              <a:t>Characteristics of Safety &amp; Safe Environment</a:t>
            </a:r>
          </a:p>
        </p:txBody>
      </p:sp>
      <p:sp>
        <p:nvSpPr>
          <p:cNvPr id="66564" name="Content Placeholder 8"/>
          <p:cNvSpPr>
            <a:spLocks noGrp="1"/>
          </p:cNvSpPr>
          <p:nvPr>
            <p:ph idx="1"/>
          </p:nvPr>
        </p:nvSpPr>
        <p:spPr>
          <a:xfrm>
            <a:off x="469900" y="1438275"/>
            <a:ext cx="8248650" cy="4881563"/>
          </a:xfrm>
        </p:spPr>
        <p:txBody>
          <a:bodyPr/>
          <a:lstStyle/>
          <a:p>
            <a:pPr eaLnBrk="1" hangingPunct="1">
              <a:spcAft>
                <a:spcPts val="1800"/>
              </a:spcAft>
            </a:pPr>
            <a:r>
              <a:rPr lang="en-US" altLang="en-US" dirty="0" smtClean="0"/>
              <a:t>An absence of or control of threats of severe harm</a:t>
            </a:r>
          </a:p>
          <a:p>
            <a:pPr eaLnBrk="1" hangingPunct="1">
              <a:spcAft>
                <a:spcPts val="1800"/>
              </a:spcAft>
            </a:pPr>
            <a:r>
              <a:rPr lang="en-US" altLang="en-US" dirty="0" smtClean="0"/>
              <a:t>Presence of caregiver Protective Capacities</a:t>
            </a:r>
          </a:p>
          <a:p>
            <a:pPr eaLnBrk="1" hangingPunct="1">
              <a:spcAft>
                <a:spcPts val="1800"/>
              </a:spcAft>
            </a:pPr>
            <a:r>
              <a:rPr lang="en-US" altLang="en-US" dirty="0" smtClean="0"/>
              <a:t>A safe home is experienced as a refuge</a:t>
            </a:r>
          </a:p>
          <a:p>
            <a:pPr eaLnBrk="1" hangingPunct="1">
              <a:spcAft>
                <a:spcPts val="1800"/>
              </a:spcAft>
            </a:pPr>
            <a:r>
              <a:rPr lang="en-US" altLang="en-US" dirty="0" smtClean="0"/>
              <a:t>Perceived and felt security</a:t>
            </a:r>
          </a:p>
          <a:p>
            <a:pPr eaLnBrk="1" hangingPunct="1">
              <a:spcAft>
                <a:spcPts val="1800"/>
              </a:spcAft>
            </a:pPr>
            <a:r>
              <a:rPr lang="en-US" altLang="en-US" dirty="0" smtClean="0"/>
              <a:t>Confidence in consistency</a:t>
            </a: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6897390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a:xfrm>
            <a:off x="469900" y="793750"/>
            <a:ext cx="8229600" cy="590550"/>
          </a:xfrm>
        </p:spPr>
        <p:txBody>
          <a:bodyPr/>
          <a:lstStyle/>
          <a:p>
            <a:pPr eaLnBrk="1" hangingPunct="1"/>
            <a:r>
              <a:rPr lang="en-US" altLang="en-US" smtClean="0"/>
              <a:t>Action Planning</a:t>
            </a:r>
          </a:p>
        </p:txBody>
      </p:sp>
      <p:sp>
        <p:nvSpPr>
          <p:cNvPr id="67587" name="Content Placeholder 5"/>
          <p:cNvSpPr>
            <a:spLocks noGrp="1"/>
          </p:cNvSpPr>
          <p:nvPr>
            <p:ph idx="1"/>
          </p:nvPr>
        </p:nvSpPr>
        <p:spPr>
          <a:xfrm>
            <a:off x="469900" y="1438275"/>
            <a:ext cx="8248650" cy="4881563"/>
          </a:xfrm>
        </p:spPr>
        <p:txBody>
          <a:bodyPr/>
          <a:lstStyle/>
          <a:p>
            <a:pPr eaLnBrk="1" hangingPunct="1"/>
            <a:r>
              <a:rPr lang="en-US" altLang="en-US" smtClean="0"/>
              <a:t>Take a moment to identify:</a:t>
            </a:r>
          </a:p>
          <a:p>
            <a:pPr lvl="1" eaLnBrk="1" hangingPunct="1"/>
            <a:r>
              <a:rPr lang="en-US" altLang="en-US" smtClean="0"/>
              <a:t>Something new I learned…</a:t>
            </a:r>
          </a:p>
          <a:p>
            <a:pPr lvl="1" eaLnBrk="1" hangingPunct="1"/>
            <a:r>
              <a:rPr lang="en-US" altLang="en-US" smtClean="0"/>
              <a:t>Something I need to know more about…</a:t>
            </a:r>
          </a:p>
          <a:p>
            <a:pPr lvl="1" eaLnBrk="1" hangingPunct="1"/>
            <a:r>
              <a:rPr lang="en-US" altLang="en-US" smtClean="0"/>
              <a:t>Something I will apply to my job…</a:t>
            </a:r>
          </a:p>
        </p:txBody>
      </p:sp>
      <p:sp>
        <p:nvSpPr>
          <p:cNvPr id="5" name="Slide Number Placeholder 4"/>
          <p:cNvSpPr>
            <a:spLocks noGrp="1"/>
          </p:cNvSpPr>
          <p:nvPr>
            <p:ph type="sldNum" sz="quarter" idx="4294967295"/>
          </p:nvPr>
        </p:nvSpPr>
        <p:spPr>
          <a:xfrm>
            <a:off x="8126413" y="6616700"/>
            <a:ext cx="1017587" cy="187325"/>
          </a:xfrm>
          <a:prstGeom prst="rect">
            <a:avLst/>
          </a:prstGeom>
        </p:spPr>
        <p:txBody>
          <a:bodyPr/>
          <a:lstStyle/>
          <a:p>
            <a:pPr>
              <a:defRPr/>
            </a:pPr>
            <a:fld id="{27E07E75-77F2-4697-80B8-38B74A806537}" type="slidenum">
              <a:rPr lang="en-US"/>
              <a:pPr>
                <a:defRPr/>
              </a:pPr>
              <a:t>64</a:t>
            </a:fld>
            <a:endParaRPr lang="en-US" dirty="0"/>
          </a:p>
        </p:txBody>
      </p:sp>
    </p:spTree>
    <p:extLst>
      <p:ext uri="{BB962C8B-B14F-4D97-AF65-F5344CB8AC3E}">
        <p14:creationId xmlns:p14="http://schemas.microsoft.com/office/powerpoint/2010/main" val="13907194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628650"/>
            <a:ext cx="8229600" cy="590550"/>
          </a:xfrm>
        </p:spPr>
        <p:txBody>
          <a:bodyPr/>
          <a:lstStyle/>
          <a:p>
            <a:pPr algn="ctr" eaLnBrk="1" hangingPunct="1"/>
            <a:r>
              <a:rPr lang="en-US" altLang="en-US" smtClean="0"/>
              <a:t>Agenda</a:t>
            </a:r>
          </a:p>
        </p:txBody>
      </p:sp>
      <p:sp>
        <p:nvSpPr>
          <p:cNvPr id="68611" name="Content Placeholder 2"/>
          <p:cNvSpPr>
            <a:spLocks noGrp="1"/>
          </p:cNvSpPr>
          <p:nvPr>
            <p:ph idx="1"/>
          </p:nvPr>
        </p:nvSpPr>
        <p:spPr>
          <a:xfrm>
            <a:off x="457200" y="990600"/>
            <a:ext cx="8248650" cy="4881563"/>
          </a:xfrm>
        </p:spPr>
        <p:txBody>
          <a:bodyPr/>
          <a:lstStyle/>
          <a:p>
            <a:pPr eaLnBrk="1" hangingPunct="1"/>
            <a:r>
              <a:rPr lang="en-US" altLang="en-US" dirty="0" smtClean="0"/>
              <a:t>Day 1</a:t>
            </a:r>
          </a:p>
          <a:p>
            <a:pPr lvl="1" eaLnBrk="1" hangingPunct="1"/>
            <a:r>
              <a:rPr lang="en-US" altLang="en-US" dirty="0" smtClean="0"/>
              <a:t>Welcome &amp; Introductions</a:t>
            </a:r>
          </a:p>
          <a:p>
            <a:pPr lvl="1" eaLnBrk="1" hangingPunct="1"/>
            <a:r>
              <a:rPr lang="en-US" altLang="en-US" dirty="0" smtClean="0"/>
              <a:t>Defining Out-of-Home Care</a:t>
            </a:r>
          </a:p>
          <a:p>
            <a:pPr lvl="1" eaLnBrk="1" hangingPunct="1"/>
            <a:r>
              <a:rPr lang="en-US" altLang="en-US" dirty="0" smtClean="0"/>
              <a:t>Knowing the Child to be Placed</a:t>
            </a:r>
          </a:p>
          <a:p>
            <a:pPr lvl="1" eaLnBrk="1" hangingPunct="1"/>
            <a:r>
              <a:rPr lang="en-US" altLang="en-US" dirty="0" smtClean="0"/>
              <a:t>Present Danger</a:t>
            </a:r>
          </a:p>
          <a:p>
            <a:pPr lvl="1" eaLnBrk="1" hangingPunct="1"/>
            <a:r>
              <a:rPr lang="en-US" altLang="en-US" dirty="0" smtClean="0"/>
              <a:t>Indicators of Safety in Out-of-Home Care</a:t>
            </a:r>
          </a:p>
          <a:p>
            <a:pPr eaLnBrk="1" hangingPunct="1"/>
            <a:r>
              <a:rPr lang="en-US" altLang="en-US" dirty="0" smtClean="0"/>
              <a:t>Day 2</a:t>
            </a:r>
          </a:p>
          <a:p>
            <a:pPr lvl="1" eaLnBrk="1" hangingPunct="1"/>
            <a:r>
              <a:rPr lang="en-US" altLang="en-US" dirty="0" smtClean="0"/>
              <a:t>Focused Information Collection through Quality Visitation</a:t>
            </a:r>
          </a:p>
          <a:p>
            <a:pPr lvl="1" eaLnBrk="1" hangingPunct="1"/>
            <a:r>
              <a:rPr lang="en-US" altLang="en-US" dirty="0" smtClean="0"/>
              <a:t>Analyzing Safety Information &amp; Making the Safety Decision</a:t>
            </a:r>
          </a:p>
          <a:p>
            <a:pPr lvl="1" eaLnBrk="1" hangingPunct="1"/>
            <a:r>
              <a:rPr lang="en-US" altLang="en-US" dirty="0" smtClean="0"/>
              <a:t>Workshop Closure &amp; Evaluations</a:t>
            </a:r>
          </a:p>
          <a:p>
            <a:pPr eaLnBrk="1" hangingPunct="1"/>
            <a:endParaRPr lang="en-US" alt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7ABB041A-F26D-4A09-9438-A7F964A3EBA0}" type="slidenum">
              <a:rPr lang="en-US"/>
              <a:pPr>
                <a:defRPr/>
              </a:pPr>
              <a:t>65</a:t>
            </a:fld>
            <a:endParaRPr lang="en-US" dirty="0"/>
          </a:p>
        </p:txBody>
      </p:sp>
    </p:spTree>
    <p:extLst>
      <p:ext uri="{BB962C8B-B14F-4D97-AF65-F5344CB8AC3E}">
        <p14:creationId xmlns:p14="http://schemas.microsoft.com/office/powerpoint/2010/main" val="1300846457"/>
      </p:ext>
    </p:extLst>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69900" y="793750"/>
            <a:ext cx="8229600" cy="590550"/>
          </a:xfrm>
        </p:spPr>
        <p:txBody>
          <a:bodyPr/>
          <a:lstStyle/>
          <a:p>
            <a:pPr eaLnBrk="1" hangingPunct="1"/>
            <a:r>
              <a:rPr lang="en-US" altLang="en-US" smtClean="0"/>
              <a:t>Research Identifies:</a:t>
            </a:r>
          </a:p>
        </p:txBody>
      </p:sp>
      <p:sp>
        <p:nvSpPr>
          <p:cNvPr id="69635" name="Content Placeholder 2"/>
          <p:cNvSpPr>
            <a:spLocks noGrp="1"/>
          </p:cNvSpPr>
          <p:nvPr>
            <p:ph idx="1"/>
          </p:nvPr>
        </p:nvSpPr>
        <p:spPr>
          <a:xfrm>
            <a:off x="469900" y="1292773"/>
            <a:ext cx="8248650" cy="5027066"/>
          </a:xfrm>
        </p:spPr>
        <p:txBody>
          <a:bodyPr/>
          <a:lstStyle/>
          <a:p>
            <a:pPr eaLnBrk="1" hangingPunct="1">
              <a:spcAft>
                <a:spcPts val="1800"/>
              </a:spcAft>
            </a:pPr>
            <a:r>
              <a:rPr lang="en-US" altLang="en-US" dirty="0" smtClean="0"/>
              <a:t>Caseworker visits and interactions with children are the cornerstone of practice and one of the most important ways to promote positive outcomes for children. The core focus of visits is the protection of children.</a:t>
            </a:r>
          </a:p>
          <a:p>
            <a:pPr eaLnBrk="1" hangingPunct="1">
              <a:spcAft>
                <a:spcPts val="0"/>
              </a:spcAft>
            </a:pPr>
            <a:r>
              <a:rPr lang="en-US" altLang="en-US" dirty="0" smtClean="0"/>
              <a:t>Visits are the mechanism for monitoring safety and providing services to promote the well-being of the child </a:t>
            </a:r>
            <a:r>
              <a:rPr lang="en-US" altLang="en-US" dirty="0" smtClean="0"/>
              <a:t>and </a:t>
            </a:r>
            <a:r>
              <a:rPr lang="en-US" altLang="en-US" dirty="0" smtClean="0"/>
              <a:t>the child’s family and caregiver(s). </a:t>
            </a:r>
            <a:endParaRPr lang="en-US" altLang="en-US" dirty="0"/>
          </a:p>
          <a:p>
            <a:pPr marL="0" indent="0">
              <a:spcAft>
                <a:spcPts val="0"/>
              </a:spcAft>
              <a:buNone/>
            </a:pPr>
            <a:endParaRPr lang="en-US" sz="1800" dirty="0" smtClean="0"/>
          </a:p>
          <a:p>
            <a:pPr marL="0" indent="0">
              <a:spcAft>
                <a:spcPts val="0"/>
              </a:spcAft>
              <a:buNone/>
            </a:pPr>
            <a:endParaRPr lang="en-US" sz="1800" dirty="0" smtClean="0"/>
          </a:p>
          <a:p>
            <a:pPr marL="0" indent="0">
              <a:spcAft>
                <a:spcPts val="0"/>
              </a:spcAft>
              <a:buNone/>
            </a:pPr>
            <a:r>
              <a:rPr lang="en-US" sz="1800" dirty="0" smtClean="0"/>
              <a:t>Child </a:t>
            </a:r>
            <a:r>
              <a:rPr lang="en-US" sz="1800" dirty="0"/>
              <a:t>Welfare Caseworker Visits with Children and Parents, National Conference of State Legislatures, September 2006, adapted by ACTION for Child Protection, Inc. for Substitute Care </a:t>
            </a:r>
            <a:r>
              <a:rPr lang="en-US" sz="1800" dirty="0" smtClean="0"/>
              <a:t>Visits, </a:t>
            </a:r>
            <a:r>
              <a:rPr lang="en-US" sz="1800" dirty="0"/>
              <a:t>October 2009</a:t>
            </a:r>
            <a:r>
              <a:rPr lang="en-US" sz="1800" dirty="0" smtClean="0"/>
              <a:t>.</a:t>
            </a:r>
            <a:endParaRPr lang="en-US" sz="1800" dirty="0"/>
          </a:p>
          <a:p>
            <a:pPr eaLnBrk="1" hangingPunct="1">
              <a:spcAft>
                <a:spcPts val="1800"/>
              </a:spcAft>
            </a:pPr>
            <a:endParaRPr lang="en-US" alt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DFBE7144-AAAA-424A-8FF2-8906D5CF11F1}" type="slidenum">
              <a:rPr lang="en-US"/>
              <a:pPr>
                <a:defRPr/>
              </a:pPr>
              <a:t>66</a:t>
            </a:fld>
            <a:endParaRPr lang="en-US" dirty="0"/>
          </a:p>
        </p:txBody>
      </p:sp>
    </p:spTree>
    <p:extLst>
      <p:ext uri="{BB962C8B-B14F-4D97-AF65-F5344CB8AC3E}">
        <p14:creationId xmlns:p14="http://schemas.microsoft.com/office/powerpoint/2010/main" val="42913501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69900" y="1009650"/>
            <a:ext cx="8229600" cy="590550"/>
          </a:xfrm>
        </p:spPr>
        <p:txBody>
          <a:bodyPr/>
          <a:lstStyle/>
          <a:p>
            <a:pPr eaLnBrk="1" hangingPunct="1"/>
            <a:r>
              <a:rPr lang="en-US" altLang="en-US" smtClean="0"/>
              <a:t>Information Collection</a:t>
            </a:r>
          </a:p>
        </p:txBody>
      </p:sp>
      <p:sp>
        <p:nvSpPr>
          <p:cNvPr id="70659" name="Content Placeholder 2"/>
          <p:cNvSpPr>
            <a:spLocks noGrp="1"/>
          </p:cNvSpPr>
          <p:nvPr>
            <p:ph idx="1"/>
          </p:nvPr>
        </p:nvSpPr>
        <p:spPr>
          <a:xfrm>
            <a:off x="469900" y="1438275"/>
            <a:ext cx="8248650" cy="4881563"/>
          </a:xfrm>
        </p:spPr>
        <p:txBody>
          <a:bodyPr/>
          <a:lstStyle/>
          <a:p>
            <a:pPr eaLnBrk="1" hangingPunct="1"/>
            <a:endParaRPr lang="en-US" altLang="en-US" smtClean="0"/>
          </a:p>
          <a:p>
            <a:pPr eaLnBrk="1" hangingPunct="1"/>
            <a:r>
              <a:rPr lang="en-US" altLang="en-US" smtClean="0"/>
              <a:t>Approached from a neutral perspective</a:t>
            </a:r>
          </a:p>
          <a:p>
            <a:pPr eaLnBrk="1" hangingPunct="1"/>
            <a:endParaRPr lang="en-US" altLang="en-US" smtClean="0"/>
          </a:p>
          <a:p>
            <a:pPr eaLnBrk="1" hangingPunct="1"/>
            <a:r>
              <a:rPr lang="en-US" altLang="en-US" smtClean="0"/>
              <a:t>Proactive, not passive</a:t>
            </a:r>
          </a:p>
          <a:p>
            <a:pPr eaLnBrk="1" hangingPunct="1"/>
            <a:endParaRPr lang="en-US" altLang="en-US" smtClean="0"/>
          </a:p>
          <a:p>
            <a:pPr eaLnBrk="1" hangingPunct="1"/>
            <a:r>
              <a:rPr lang="en-US" altLang="en-US" smtClean="0"/>
              <a:t>Respectful of who owns the information</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333EFFE2-1975-462C-BE55-EAF39AC44432}" type="slidenum">
              <a:rPr lang="en-US"/>
              <a:pPr>
                <a:defRPr/>
              </a:pPr>
              <a:t>67</a:t>
            </a:fld>
            <a:endParaRPr lang="en-US" dirty="0"/>
          </a:p>
        </p:txBody>
      </p:sp>
    </p:spTree>
    <p:extLst>
      <p:ext uri="{BB962C8B-B14F-4D97-AF65-F5344CB8AC3E}">
        <p14:creationId xmlns:p14="http://schemas.microsoft.com/office/powerpoint/2010/main" val="1832443430"/>
      </p:ext>
    </p:extLst>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69900" y="793750"/>
            <a:ext cx="8229600" cy="590550"/>
          </a:xfrm>
        </p:spPr>
        <p:txBody>
          <a:bodyPr/>
          <a:lstStyle/>
          <a:p>
            <a:pPr eaLnBrk="1" hangingPunct="1"/>
            <a:r>
              <a:rPr lang="en-US" altLang="en-US" smtClean="0"/>
              <a:t>Practicing Information Collection</a:t>
            </a:r>
          </a:p>
        </p:txBody>
      </p:sp>
      <p:sp>
        <p:nvSpPr>
          <p:cNvPr id="71683" name="Content Placeholder 2"/>
          <p:cNvSpPr>
            <a:spLocks noGrp="1"/>
          </p:cNvSpPr>
          <p:nvPr>
            <p:ph idx="1"/>
          </p:nvPr>
        </p:nvSpPr>
        <p:spPr>
          <a:xfrm>
            <a:off x="469900" y="1438275"/>
            <a:ext cx="8248650" cy="4881563"/>
          </a:xfrm>
        </p:spPr>
        <p:txBody>
          <a:bodyPr/>
          <a:lstStyle/>
          <a:p>
            <a:pPr eaLnBrk="1" hangingPunct="1"/>
            <a:r>
              <a:rPr lang="en-US" altLang="en-US" smtClean="0"/>
              <a:t>The trainer is acting as the sibling of a mother whose child has been placed there for 1 month.  </a:t>
            </a:r>
          </a:p>
          <a:p>
            <a:pPr eaLnBrk="1" hangingPunct="1"/>
            <a:r>
              <a:rPr lang="en-US" altLang="en-US" smtClean="0"/>
              <a:t>Minimum of two deliveries (</a:t>
            </a:r>
            <a:r>
              <a:rPr lang="en-US" altLang="en-US" i="1" smtClean="0"/>
              <a:t>i.e.</a:t>
            </a:r>
            <a:r>
              <a:rPr lang="en-US" altLang="en-US" smtClean="0"/>
              <a:t>, questions, clarifications, confrontations, inquiries, </a:t>
            </a:r>
            <a:r>
              <a:rPr lang="en-US" altLang="en-US" i="1" smtClean="0"/>
              <a:t>etc.</a:t>
            </a:r>
            <a:r>
              <a:rPr lang="en-US" altLang="en-US" smtClean="0"/>
              <a:t>).  </a:t>
            </a:r>
          </a:p>
          <a:p>
            <a:pPr eaLnBrk="1" hangingPunct="1"/>
            <a:r>
              <a:rPr lang="en-US" altLang="en-US" smtClean="0"/>
              <a:t>Ask the questions necessary to gain the information on all of the indicators.  </a:t>
            </a:r>
          </a:p>
          <a:p>
            <a:pPr eaLnBrk="1" hangingPunct="1"/>
            <a:r>
              <a:rPr lang="en-US" altLang="en-US" smtClean="0"/>
              <a:t>Record notes during the interview. </a:t>
            </a:r>
          </a:p>
          <a:p>
            <a:pPr eaLnBrk="1" hangingPunct="1"/>
            <a:r>
              <a:rPr lang="en-US" altLang="en-US" smtClean="0"/>
              <a:t>In terms of this being “round robin” information collection, each individual participant should pick up the specific line of conversation/questioning where the last person leaves off.  </a:t>
            </a:r>
          </a:p>
          <a:p>
            <a:pPr eaLnBrk="1" hangingPunct="1"/>
            <a:endParaRPr lang="en-US" altLang="en-US"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455BB740-9AA0-4B33-8C5A-DDA0F86F4C91}" type="slidenum">
              <a:rPr lang="en-US"/>
              <a:pPr>
                <a:defRPr/>
              </a:pPr>
              <a:t>68</a:t>
            </a:fld>
            <a:endParaRPr lang="en-US" dirty="0"/>
          </a:p>
        </p:txBody>
      </p:sp>
    </p:spTree>
    <p:extLst>
      <p:ext uri="{BB962C8B-B14F-4D97-AF65-F5344CB8AC3E}">
        <p14:creationId xmlns:p14="http://schemas.microsoft.com/office/powerpoint/2010/main" val="35666507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
          <p:cNvSpPr>
            <a:spLocks noGrp="1"/>
          </p:cNvSpPr>
          <p:nvPr>
            <p:ph type="title"/>
          </p:nvPr>
        </p:nvSpPr>
        <p:spPr>
          <a:xfrm>
            <a:off x="469900" y="793750"/>
            <a:ext cx="8229600" cy="1263650"/>
          </a:xfrm>
        </p:spPr>
        <p:txBody>
          <a:bodyPr/>
          <a:lstStyle/>
          <a:p>
            <a:pPr eaLnBrk="1" hangingPunct="1"/>
            <a:r>
              <a:rPr lang="en-US" dirty="0"/>
              <a:t>Documenting Safety Related Information From Interviews</a:t>
            </a:r>
            <a:br>
              <a:rPr lang="en-US" dirty="0"/>
            </a:br>
            <a:endParaRPr lang="en-US" altLang="en-US" dirty="0" smtClean="0"/>
          </a:p>
        </p:txBody>
      </p:sp>
      <p:sp>
        <p:nvSpPr>
          <p:cNvPr id="69635" name="Content Placeholder 4"/>
          <p:cNvSpPr>
            <a:spLocks noGrp="1"/>
          </p:cNvSpPr>
          <p:nvPr>
            <p:ph idx="1"/>
          </p:nvPr>
        </p:nvSpPr>
        <p:spPr>
          <a:xfrm>
            <a:off x="469900" y="1752600"/>
            <a:ext cx="8248650" cy="4567238"/>
          </a:xfrm>
        </p:spPr>
        <p:txBody>
          <a:bodyPr/>
          <a:lstStyle/>
          <a:p>
            <a:pPr eaLnBrk="1" hangingPunct="1">
              <a:spcAft>
                <a:spcPts val="1200"/>
              </a:spcAft>
              <a:defRPr/>
            </a:pPr>
            <a:r>
              <a:rPr lang="en-US" dirty="0" smtClean="0"/>
              <a:t>Information gathered related to domains and any or all of the 10 Safety Indicators.</a:t>
            </a:r>
          </a:p>
          <a:p>
            <a:pPr eaLnBrk="1" hangingPunct="1">
              <a:spcAft>
                <a:spcPts val="1200"/>
              </a:spcAft>
              <a:defRPr/>
            </a:pPr>
            <a:r>
              <a:rPr lang="en-US" dirty="0" smtClean="0"/>
              <a:t>The Safety Decision and Analysis for that decision.</a:t>
            </a:r>
          </a:p>
          <a:p>
            <a:pPr eaLnBrk="1" hangingPunct="1">
              <a:spcAft>
                <a:spcPts val="1200"/>
              </a:spcAft>
              <a:defRPr/>
            </a:pPr>
            <a:r>
              <a:rPr lang="en-US" dirty="0" smtClean="0"/>
              <a:t>Supports put into place to address concerns (not a Safety Plan).</a:t>
            </a:r>
          </a:p>
          <a:p>
            <a:pPr eaLnBrk="1" hangingPunct="1">
              <a:spcAft>
                <a:spcPts val="1200"/>
              </a:spcAft>
              <a:defRPr/>
            </a:pPr>
            <a:r>
              <a:rPr lang="en-US" dirty="0" smtClean="0"/>
              <a:t>If the decision was made that the child is unsafe but the child is court ordered to remain in the placement, documentation should be included to reflect how child safety will be assured. </a:t>
            </a:r>
          </a:p>
          <a:p>
            <a:pPr marL="0" indent="0" eaLnBrk="1" hangingPunct="1">
              <a:buFontTx/>
              <a:buNone/>
              <a:defRPr/>
            </a:pPr>
            <a:endParaRPr 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B84141BF-ABB9-4427-A8D2-918E89565E65}" type="slidenum">
              <a:rPr lang="en-US"/>
              <a:pPr>
                <a:defRPr/>
              </a:pPr>
              <a:t>69</a:t>
            </a:fld>
            <a:endParaRPr lang="en-US" dirty="0"/>
          </a:p>
        </p:txBody>
      </p:sp>
      <p:sp>
        <p:nvSpPr>
          <p:cNvPr id="72709" name="Right Arrow 4"/>
          <p:cNvSpPr>
            <a:spLocks noChangeArrowheads="1"/>
          </p:cNvSpPr>
          <p:nvPr/>
        </p:nvSpPr>
        <p:spPr bwMode="auto">
          <a:xfrm>
            <a:off x="8686800" y="6096000"/>
            <a:ext cx="304800" cy="1524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sz="2400">
              <a:ea typeface="MS PGothic" pitchFamily="34" charset="-128"/>
            </a:endParaRPr>
          </a:p>
        </p:txBody>
      </p:sp>
    </p:spTree>
    <p:extLst>
      <p:ext uri="{BB962C8B-B14F-4D97-AF65-F5344CB8AC3E}">
        <p14:creationId xmlns:p14="http://schemas.microsoft.com/office/powerpoint/2010/main" val="3117132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9900" y="793750"/>
            <a:ext cx="8229600" cy="590550"/>
          </a:xfrm>
        </p:spPr>
        <p:txBody>
          <a:bodyPr/>
          <a:lstStyle/>
          <a:p>
            <a:pPr eaLnBrk="1" hangingPunct="1"/>
            <a:r>
              <a:rPr lang="en-US" altLang="en-US" smtClean="0"/>
              <a:t>Overall Learning Objectives</a:t>
            </a:r>
          </a:p>
        </p:txBody>
      </p:sp>
      <p:sp>
        <p:nvSpPr>
          <p:cNvPr id="10243" name="Content Placeholder 2"/>
          <p:cNvSpPr>
            <a:spLocks noGrp="1"/>
          </p:cNvSpPr>
          <p:nvPr>
            <p:ph idx="1"/>
          </p:nvPr>
        </p:nvSpPr>
        <p:spPr>
          <a:xfrm>
            <a:off x="469900" y="1438275"/>
            <a:ext cx="8248650" cy="4881563"/>
          </a:xfrm>
        </p:spPr>
        <p:txBody>
          <a:bodyPr/>
          <a:lstStyle/>
          <a:p>
            <a:pPr eaLnBrk="1" hangingPunct="1">
              <a:spcAft>
                <a:spcPts val="600"/>
              </a:spcAft>
            </a:pPr>
            <a:r>
              <a:rPr lang="en-US" altLang="en-US" dirty="0" smtClean="0"/>
              <a:t>Identify and provide rationale for standards of care associated with kin (formal and informal) and foster care and evaluate the effect of our beliefs and perceptions on safety in out-of-home care.</a:t>
            </a:r>
          </a:p>
          <a:p>
            <a:pPr eaLnBrk="1" hangingPunct="1">
              <a:spcAft>
                <a:spcPts val="600"/>
              </a:spcAft>
            </a:pPr>
            <a:r>
              <a:rPr lang="en-US" altLang="en-US" dirty="0" smtClean="0"/>
              <a:t>Learn the Pennsylvania specific approach designed to assess, confirm, and maintain child safety in out-of-home care.</a:t>
            </a:r>
          </a:p>
          <a:p>
            <a:pPr eaLnBrk="1" hangingPunct="1">
              <a:spcAft>
                <a:spcPts val="600"/>
              </a:spcAft>
            </a:pPr>
            <a:r>
              <a:rPr lang="en-US" altLang="en-US" dirty="0" smtClean="0"/>
              <a:t>Recognize the nature and importance of quality visitation with children in out-of-home care as a basis for assessing their safety as well as for attending to other critical needs.</a:t>
            </a:r>
          </a:p>
          <a:p>
            <a:pPr eaLnBrk="1" hangingPunct="1"/>
            <a:endParaRPr lang="en-US" alt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390C999C-E260-439C-9816-62B9D1BE17A9}" type="slidenum">
              <a:rPr lang="en-US"/>
              <a:pPr>
                <a:defRPr/>
              </a:pPr>
              <a:t>7</a:t>
            </a:fld>
            <a:endParaRPr lang="en-US" dirty="0"/>
          </a:p>
        </p:txBody>
      </p:sp>
      <p:sp>
        <p:nvSpPr>
          <p:cNvPr id="10245" name="Right Arrow 4"/>
          <p:cNvSpPr>
            <a:spLocks noChangeArrowheads="1"/>
          </p:cNvSpPr>
          <p:nvPr/>
        </p:nvSpPr>
        <p:spPr bwMode="auto">
          <a:xfrm>
            <a:off x="8686800" y="6096000"/>
            <a:ext cx="304800" cy="1524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sz="2400">
              <a:ea typeface="MS PGothic" pitchFamily="34" charset="-128"/>
            </a:endParaRPr>
          </a:p>
        </p:txBody>
      </p:sp>
    </p:spTree>
    <p:extLst>
      <p:ext uri="{BB962C8B-B14F-4D97-AF65-F5344CB8AC3E}">
        <p14:creationId xmlns:p14="http://schemas.microsoft.com/office/powerpoint/2010/main" val="1956280970"/>
      </p:ext>
    </p:extLst>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a:xfrm>
            <a:off x="469900" y="793750"/>
            <a:ext cx="8229600" cy="1263650"/>
          </a:xfrm>
        </p:spPr>
        <p:txBody>
          <a:bodyPr/>
          <a:lstStyle/>
          <a:p>
            <a:pPr eaLnBrk="1" hangingPunct="1"/>
            <a:r>
              <a:rPr lang="en-US" dirty="0"/>
              <a:t>Documenting Safety Related Information From </a:t>
            </a:r>
            <a:r>
              <a:rPr lang="en-US" dirty="0" smtClean="0"/>
              <a:t>Interviews, </a:t>
            </a:r>
            <a:r>
              <a:rPr lang="en-US" altLang="en-US" dirty="0" smtClean="0"/>
              <a:t>cont’d</a:t>
            </a:r>
          </a:p>
        </p:txBody>
      </p:sp>
      <p:sp>
        <p:nvSpPr>
          <p:cNvPr id="73731" name="Content Placeholder 4"/>
          <p:cNvSpPr>
            <a:spLocks noGrp="1"/>
          </p:cNvSpPr>
          <p:nvPr>
            <p:ph idx="1"/>
          </p:nvPr>
        </p:nvSpPr>
        <p:spPr>
          <a:xfrm>
            <a:off x="469900" y="2133600"/>
            <a:ext cx="8248650" cy="4186238"/>
          </a:xfrm>
        </p:spPr>
        <p:txBody>
          <a:bodyPr/>
          <a:lstStyle/>
          <a:p>
            <a:pPr eaLnBrk="1" hangingPunct="1">
              <a:spcAft>
                <a:spcPts val="1800"/>
              </a:spcAft>
            </a:pPr>
            <a:r>
              <a:rPr lang="en-US" altLang="en-US" dirty="0" smtClean="0"/>
              <a:t>Judgments about changes within the family that reflect on safety.</a:t>
            </a:r>
          </a:p>
          <a:p>
            <a:pPr eaLnBrk="1" hangingPunct="1">
              <a:spcAft>
                <a:spcPts val="1800"/>
              </a:spcAft>
            </a:pPr>
            <a:r>
              <a:rPr lang="en-US" altLang="en-US" dirty="0" smtClean="0"/>
              <a:t>The status of child safety.</a:t>
            </a:r>
          </a:p>
          <a:p>
            <a:pPr eaLnBrk="1" hangingPunct="1">
              <a:spcAft>
                <a:spcPts val="1800"/>
              </a:spcAft>
            </a:pPr>
            <a:r>
              <a:rPr lang="en-US" altLang="en-US" dirty="0" smtClean="0"/>
              <a:t>Changes to the out-of-home caregiver’s ability to provide a safe home for the placed child.</a:t>
            </a:r>
          </a:p>
          <a:p>
            <a:pPr eaLnBrk="1" hangingPunct="1"/>
            <a:endParaRPr lang="en-US" altLang="en-US" dirty="0" smtClean="0"/>
          </a:p>
          <a:p>
            <a:pPr eaLnBrk="1" hangingPunct="1"/>
            <a:endParaRPr lang="en-US" alt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2649595C-2324-4F39-A797-093295D5D121}" type="slidenum">
              <a:rPr lang="en-US"/>
              <a:pPr>
                <a:defRPr/>
              </a:pPr>
              <a:t>70</a:t>
            </a:fld>
            <a:endParaRPr lang="en-US" dirty="0"/>
          </a:p>
        </p:txBody>
      </p:sp>
    </p:spTree>
    <p:extLst>
      <p:ext uri="{BB962C8B-B14F-4D97-AF65-F5344CB8AC3E}">
        <p14:creationId xmlns:p14="http://schemas.microsoft.com/office/powerpoint/2010/main" val="38306022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3"/>
          <p:cNvSpPr>
            <a:spLocks noGrp="1"/>
          </p:cNvSpPr>
          <p:nvPr>
            <p:ph type="title"/>
          </p:nvPr>
        </p:nvSpPr>
        <p:spPr>
          <a:xfrm>
            <a:off x="469900" y="793750"/>
            <a:ext cx="8229600" cy="590550"/>
          </a:xfrm>
        </p:spPr>
        <p:txBody>
          <a:bodyPr/>
          <a:lstStyle/>
          <a:p>
            <a:pPr eaLnBrk="1" hangingPunct="1"/>
            <a:r>
              <a:rPr lang="en-US" altLang="en-US" smtClean="0"/>
              <a:t>Action Planning</a:t>
            </a:r>
          </a:p>
        </p:txBody>
      </p:sp>
      <p:sp>
        <p:nvSpPr>
          <p:cNvPr id="74755" name="Content Placeholder 5"/>
          <p:cNvSpPr>
            <a:spLocks noGrp="1"/>
          </p:cNvSpPr>
          <p:nvPr>
            <p:ph idx="1"/>
          </p:nvPr>
        </p:nvSpPr>
        <p:spPr>
          <a:xfrm>
            <a:off x="469900" y="1438275"/>
            <a:ext cx="8248650" cy="4881563"/>
          </a:xfrm>
        </p:spPr>
        <p:txBody>
          <a:bodyPr/>
          <a:lstStyle/>
          <a:p>
            <a:pPr eaLnBrk="1" hangingPunct="1"/>
            <a:r>
              <a:rPr lang="en-US" altLang="en-US" smtClean="0"/>
              <a:t>Take a moment to identify:</a:t>
            </a:r>
          </a:p>
          <a:p>
            <a:pPr lvl="1" eaLnBrk="1" hangingPunct="1"/>
            <a:r>
              <a:rPr lang="en-US" altLang="en-US" smtClean="0"/>
              <a:t>Something new I learned…</a:t>
            </a:r>
          </a:p>
          <a:p>
            <a:pPr lvl="1" eaLnBrk="1" hangingPunct="1"/>
            <a:r>
              <a:rPr lang="en-US" altLang="en-US" smtClean="0"/>
              <a:t>Something I need to know more about…</a:t>
            </a:r>
          </a:p>
          <a:p>
            <a:pPr lvl="1" eaLnBrk="1" hangingPunct="1"/>
            <a:r>
              <a:rPr lang="en-US" altLang="en-US" smtClean="0"/>
              <a:t>Something I will apply to my job…</a:t>
            </a:r>
          </a:p>
        </p:txBody>
      </p:sp>
      <p:sp>
        <p:nvSpPr>
          <p:cNvPr id="5" name="Slide Number Placeholder 4"/>
          <p:cNvSpPr>
            <a:spLocks noGrp="1"/>
          </p:cNvSpPr>
          <p:nvPr>
            <p:ph type="sldNum" sz="quarter" idx="4294967295"/>
          </p:nvPr>
        </p:nvSpPr>
        <p:spPr>
          <a:xfrm>
            <a:off x="8126413" y="6616700"/>
            <a:ext cx="1017587" cy="187325"/>
          </a:xfrm>
          <a:prstGeom prst="rect">
            <a:avLst/>
          </a:prstGeom>
        </p:spPr>
        <p:txBody>
          <a:bodyPr/>
          <a:lstStyle/>
          <a:p>
            <a:pPr>
              <a:defRPr/>
            </a:pPr>
            <a:fld id="{DD186A70-BEE9-4480-9D7B-BF91ED612AE0}" type="slidenum">
              <a:rPr lang="en-US"/>
              <a:pPr>
                <a:defRPr/>
              </a:pPr>
              <a:t>71</a:t>
            </a:fld>
            <a:endParaRPr lang="en-US" dirty="0"/>
          </a:p>
        </p:txBody>
      </p:sp>
    </p:spTree>
    <p:extLst>
      <p:ext uri="{BB962C8B-B14F-4D97-AF65-F5344CB8AC3E}">
        <p14:creationId xmlns:p14="http://schemas.microsoft.com/office/powerpoint/2010/main" val="8438271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69900" y="793750"/>
            <a:ext cx="8229600" cy="590550"/>
          </a:xfrm>
        </p:spPr>
        <p:txBody>
          <a:bodyPr/>
          <a:lstStyle/>
          <a:p>
            <a:pPr eaLnBrk="1" hangingPunct="1"/>
            <a:r>
              <a:rPr lang="en-US" altLang="en-US" smtClean="0"/>
              <a:t>What We Have Learned So Far:</a:t>
            </a:r>
          </a:p>
        </p:txBody>
      </p:sp>
      <p:sp>
        <p:nvSpPr>
          <p:cNvPr id="75779" name="Content Placeholder 2"/>
          <p:cNvSpPr>
            <a:spLocks noGrp="1"/>
          </p:cNvSpPr>
          <p:nvPr>
            <p:ph idx="1"/>
          </p:nvPr>
        </p:nvSpPr>
        <p:spPr>
          <a:xfrm>
            <a:off x="469900" y="1438275"/>
            <a:ext cx="8248650" cy="4881563"/>
          </a:xfrm>
        </p:spPr>
        <p:txBody>
          <a:bodyPr/>
          <a:lstStyle/>
          <a:p>
            <a:pPr eaLnBrk="1" hangingPunct="1"/>
            <a:r>
              <a:rPr lang="en-US" altLang="en-US" dirty="0" smtClean="0"/>
              <a:t>The step-by-step process for assessing safety in out-of-home care;</a:t>
            </a:r>
          </a:p>
          <a:p>
            <a:pPr eaLnBrk="1" hangingPunct="1"/>
            <a:r>
              <a:rPr lang="en-US" altLang="en-US" dirty="0" smtClean="0"/>
              <a:t>How we recognize Present Danger in placement settings;</a:t>
            </a:r>
          </a:p>
          <a:p>
            <a:pPr eaLnBrk="1" hangingPunct="1"/>
            <a:r>
              <a:rPr lang="en-US" altLang="en-US" dirty="0" smtClean="0"/>
              <a:t>The 10 indicators of safety in out-of-home care and their characteristics;</a:t>
            </a:r>
          </a:p>
          <a:p>
            <a:pPr eaLnBrk="1" hangingPunct="1"/>
            <a:r>
              <a:rPr lang="en-US" altLang="en-US" dirty="0" smtClean="0"/>
              <a:t>How to determine if a Safety Indicator is positive, concerning, or negative; and</a:t>
            </a:r>
          </a:p>
          <a:p>
            <a:pPr eaLnBrk="1" hangingPunct="1"/>
            <a:r>
              <a:rPr lang="en-US" altLang="en-US" dirty="0" smtClean="0"/>
              <a:t>How we collect information through quality visits and effective questioning.</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125D4DCE-DA72-4D80-BE22-4A14E2C3253B}" type="slidenum">
              <a:rPr lang="en-US"/>
              <a:pPr>
                <a:defRPr/>
              </a:pPr>
              <a:t>72</a:t>
            </a:fld>
            <a:endParaRPr lang="en-US" dirty="0"/>
          </a:p>
        </p:txBody>
      </p:sp>
    </p:spTree>
    <p:extLst>
      <p:ext uri="{BB962C8B-B14F-4D97-AF65-F5344CB8AC3E}">
        <p14:creationId xmlns:p14="http://schemas.microsoft.com/office/powerpoint/2010/main" val="3101983338"/>
      </p:ext>
    </p:extLst>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69900" y="793750"/>
            <a:ext cx="8229600" cy="590550"/>
          </a:xfrm>
        </p:spPr>
        <p:txBody>
          <a:bodyPr/>
          <a:lstStyle/>
          <a:p>
            <a:pPr eaLnBrk="1" hangingPunct="1"/>
            <a:r>
              <a:rPr lang="en-US" altLang="en-US" smtClean="0"/>
              <a:t>Safety Analysis</a:t>
            </a:r>
          </a:p>
        </p:txBody>
      </p:sp>
      <p:sp>
        <p:nvSpPr>
          <p:cNvPr id="77827" name="Content Placeholder 2"/>
          <p:cNvSpPr>
            <a:spLocks noGrp="1"/>
          </p:cNvSpPr>
          <p:nvPr>
            <p:ph idx="1"/>
          </p:nvPr>
        </p:nvSpPr>
        <p:spPr>
          <a:xfrm>
            <a:off x="469900" y="1438275"/>
            <a:ext cx="8248650" cy="4881563"/>
          </a:xfrm>
        </p:spPr>
        <p:txBody>
          <a:bodyPr/>
          <a:lstStyle/>
          <a:p>
            <a:pPr marL="457200" indent="-457200" eaLnBrk="1" hangingPunct="1">
              <a:buFont typeface="+mj-lt"/>
              <a:buAutoNum type="arabicPeriod"/>
              <a:defRPr/>
            </a:pPr>
            <a:r>
              <a:rPr lang="en-US" dirty="0" smtClean="0"/>
              <a:t>Have any changes (positive or negative) occurred within the out-of-home family since your last assessment? Describe the changes and explain what prompted the change. Include in the explanation whether or not the change in the family resulted in a change in response to the 10 Safety Indicators. </a:t>
            </a:r>
          </a:p>
          <a:p>
            <a:pPr eaLnBrk="1" hangingPunct="1">
              <a:defRPr/>
            </a:pPr>
            <a:endParaRPr 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37FA35C2-E437-42AD-B90D-4D44C1FA35F8}" type="slidenum">
              <a:rPr lang="en-US"/>
              <a:pPr>
                <a:defRPr/>
              </a:pPr>
              <a:t>73</a:t>
            </a:fld>
            <a:endParaRPr lang="en-US" dirty="0"/>
          </a:p>
        </p:txBody>
      </p:sp>
      <p:sp>
        <p:nvSpPr>
          <p:cNvPr id="77829" name="Right Arrow 4"/>
          <p:cNvSpPr>
            <a:spLocks noChangeArrowheads="1"/>
          </p:cNvSpPr>
          <p:nvPr/>
        </p:nvSpPr>
        <p:spPr bwMode="auto">
          <a:xfrm>
            <a:off x="8686800" y="6096000"/>
            <a:ext cx="304800" cy="1524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sz="2400">
              <a:ea typeface="MS PGothic" pitchFamily="34" charset="-128"/>
            </a:endParaRPr>
          </a:p>
        </p:txBody>
      </p:sp>
    </p:spTree>
    <p:extLst>
      <p:ext uri="{BB962C8B-B14F-4D97-AF65-F5344CB8AC3E}">
        <p14:creationId xmlns:p14="http://schemas.microsoft.com/office/powerpoint/2010/main" val="3996270538"/>
      </p:ext>
    </p:extLst>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69900" y="793750"/>
            <a:ext cx="8229600" cy="590550"/>
          </a:xfrm>
        </p:spPr>
        <p:txBody>
          <a:bodyPr/>
          <a:lstStyle/>
          <a:p>
            <a:pPr eaLnBrk="1" hangingPunct="1"/>
            <a:r>
              <a:rPr lang="en-US" altLang="en-US" smtClean="0"/>
              <a:t>Safety Analysis, cont’d</a:t>
            </a:r>
          </a:p>
        </p:txBody>
      </p:sp>
      <p:sp>
        <p:nvSpPr>
          <p:cNvPr id="78851" name="Content Placeholder 2"/>
          <p:cNvSpPr>
            <a:spLocks noGrp="1"/>
          </p:cNvSpPr>
          <p:nvPr>
            <p:ph idx="1"/>
          </p:nvPr>
        </p:nvSpPr>
        <p:spPr>
          <a:xfrm>
            <a:off x="469900" y="1438275"/>
            <a:ext cx="8248650" cy="4881563"/>
          </a:xfrm>
        </p:spPr>
        <p:txBody>
          <a:bodyPr/>
          <a:lstStyle/>
          <a:p>
            <a:pPr marL="457200" indent="-457200" eaLnBrk="1" hangingPunct="1">
              <a:buFontTx/>
              <a:buNone/>
            </a:pPr>
            <a:r>
              <a:rPr lang="en-US" altLang="en-US" smtClean="0"/>
              <a:t>2.   Considering all of the 10 Safety Indicators, are there sufficient positive Safety Indicators present and in operation that give you confidence that the child will remain safe in the setting? Provide your rationale for this judgment.</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567C0D5B-26D6-475F-BBB9-02185CFD2BB6}" type="slidenum">
              <a:rPr lang="en-US"/>
              <a:pPr>
                <a:defRPr/>
              </a:pPr>
              <a:t>74</a:t>
            </a:fld>
            <a:endParaRPr lang="en-US" dirty="0"/>
          </a:p>
        </p:txBody>
      </p:sp>
      <p:sp>
        <p:nvSpPr>
          <p:cNvPr id="78853" name="Right Arrow 4"/>
          <p:cNvSpPr>
            <a:spLocks noChangeArrowheads="1"/>
          </p:cNvSpPr>
          <p:nvPr/>
        </p:nvSpPr>
        <p:spPr bwMode="auto">
          <a:xfrm>
            <a:off x="8686800" y="6096000"/>
            <a:ext cx="304800" cy="1524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sz="2400">
              <a:ea typeface="MS PGothic" pitchFamily="34" charset="-128"/>
            </a:endParaRPr>
          </a:p>
        </p:txBody>
      </p:sp>
    </p:spTree>
    <p:extLst>
      <p:ext uri="{BB962C8B-B14F-4D97-AF65-F5344CB8AC3E}">
        <p14:creationId xmlns:p14="http://schemas.microsoft.com/office/powerpoint/2010/main" val="1030810015"/>
      </p:ext>
    </p:extLst>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69900" y="793750"/>
            <a:ext cx="8229600" cy="590550"/>
          </a:xfrm>
        </p:spPr>
        <p:txBody>
          <a:bodyPr/>
          <a:lstStyle/>
          <a:p>
            <a:pPr eaLnBrk="1" hangingPunct="1"/>
            <a:r>
              <a:rPr lang="en-US" altLang="en-US" smtClean="0"/>
              <a:t>Safety Analysis, cont’d</a:t>
            </a:r>
          </a:p>
        </p:txBody>
      </p:sp>
      <p:sp>
        <p:nvSpPr>
          <p:cNvPr id="79875" name="Content Placeholder 2"/>
          <p:cNvSpPr>
            <a:spLocks noGrp="1"/>
          </p:cNvSpPr>
          <p:nvPr>
            <p:ph idx="1"/>
          </p:nvPr>
        </p:nvSpPr>
        <p:spPr>
          <a:xfrm>
            <a:off x="469900" y="1438275"/>
            <a:ext cx="8248650" cy="4881563"/>
          </a:xfrm>
        </p:spPr>
        <p:txBody>
          <a:bodyPr/>
          <a:lstStyle/>
          <a:p>
            <a:pPr>
              <a:buFontTx/>
              <a:buNone/>
            </a:pPr>
            <a:r>
              <a:rPr lang="en-US" altLang="en-US" dirty="0" smtClean="0"/>
              <a:t>3.  Describe, in behavioral terms, any Negative Characteristic and/or Safety Indicators that are present. Include intensity, frequency, and duration of the Characteristic and/or Safety Indicator and the impact on this child. If there are negative Safety Indicators and the decision is to leave the child in this home, describe the rationale and justification for this decision. Supervisory signature below indicates agreement with this rationale.</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6CE59A08-BCB4-443C-8FBE-F6AFFACE1901}" type="slidenum">
              <a:rPr lang="en-US"/>
              <a:pPr>
                <a:defRPr/>
              </a:pPr>
              <a:t>75</a:t>
            </a:fld>
            <a:endParaRPr lang="en-US" dirty="0"/>
          </a:p>
        </p:txBody>
      </p:sp>
      <p:sp>
        <p:nvSpPr>
          <p:cNvPr id="79877" name="Right Arrow 4"/>
          <p:cNvSpPr>
            <a:spLocks noChangeArrowheads="1"/>
          </p:cNvSpPr>
          <p:nvPr/>
        </p:nvSpPr>
        <p:spPr bwMode="auto">
          <a:xfrm>
            <a:off x="8686800" y="6096000"/>
            <a:ext cx="304800" cy="1524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sz="2400">
              <a:ea typeface="MS PGothic" pitchFamily="34" charset="-128"/>
            </a:endParaRPr>
          </a:p>
        </p:txBody>
      </p:sp>
    </p:spTree>
    <p:extLst>
      <p:ext uri="{BB962C8B-B14F-4D97-AF65-F5344CB8AC3E}">
        <p14:creationId xmlns:p14="http://schemas.microsoft.com/office/powerpoint/2010/main" val="1616588975"/>
      </p:ext>
    </p:extLst>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69900" y="793750"/>
            <a:ext cx="8229600" cy="590550"/>
          </a:xfrm>
        </p:spPr>
        <p:txBody>
          <a:bodyPr/>
          <a:lstStyle/>
          <a:p>
            <a:pPr eaLnBrk="1" hangingPunct="1"/>
            <a:r>
              <a:rPr lang="en-US" altLang="en-US" smtClean="0"/>
              <a:t>Safety Analysis, cont’d</a:t>
            </a:r>
          </a:p>
        </p:txBody>
      </p:sp>
      <p:sp>
        <p:nvSpPr>
          <p:cNvPr id="80899" name="Content Placeholder 2"/>
          <p:cNvSpPr>
            <a:spLocks noGrp="1"/>
          </p:cNvSpPr>
          <p:nvPr>
            <p:ph idx="1"/>
          </p:nvPr>
        </p:nvSpPr>
        <p:spPr>
          <a:xfrm>
            <a:off x="469900" y="1438275"/>
            <a:ext cx="8248650" cy="4881563"/>
          </a:xfrm>
        </p:spPr>
        <p:txBody>
          <a:bodyPr/>
          <a:lstStyle/>
          <a:p>
            <a:pPr>
              <a:buFontTx/>
              <a:buNone/>
            </a:pPr>
            <a:r>
              <a:rPr lang="en-US" altLang="en-US" smtClean="0"/>
              <a:t>4. A) Consider and describe any Safety Indicators that are rated as “concerning”. B) Are there supports (</a:t>
            </a:r>
            <a:r>
              <a:rPr lang="en-US" altLang="en-US" i="1" smtClean="0"/>
              <a:t>e.g.</a:t>
            </a:r>
            <a:r>
              <a:rPr lang="en-US" altLang="en-US" smtClean="0"/>
              <a:t> respite care, child care, training on the child’s specific needs, </a:t>
            </a:r>
            <a:r>
              <a:rPr lang="en-US" altLang="en-US" i="1" smtClean="0"/>
              <a:t>etc.</a:t>
            </a:r>
            <a:r>
              <a:rPr lang="en-US" altLang="en-US" smtClean="0"/>
              <a:t>) that will enhance the resource family’s ability to provide a safe environment for the child? Provide your rationale for this judgment. For supports already in place, describe the effectiveness/impact/continued need for that support.</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2F2BF63F-F6F6-4403-9109-8F55B61438C4}" type="slidenum">
              <a:rPr lang="en-US"/>
              <a:pPr>
                <a:defRPr/>
              </a:pPr>
              <a:t>76</a:t>
            </a:fld>
            <a:endParaRPr lang="en-US" dirty="0"/>
          </a:p>
        </p:txBody>
      </p:sp>
    </p:spTree>
    <p:extLst>
      <p:ext uri="{BB962C8B-B14F-4D97-AF65-F5344CB8AC3E}">
        <p14:creationId xmlns:p14="http://schemas.microsoft.com/office/powerpoint/2010/main" val="385017621"/>
      </p:ext>
    </p:extLst>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3"/>
          <p:cNvSpPr>
            <a:spLocks noGrp="1"/>
          </p:cNvSpPr>
          <p:nvPr>
            <p:ph type="title"/>
          </p:nvPr>
        </p:nvSpPr>
        <p:spPr>
          <a:xfrm>
            <a:off x="469900" y="793750"/>
            <a:ext cx="8229600" cy="590550"/>
          </a:xfrm>
        </p:spPr>
        <p:txBody>
          <a:bodyPr/>
          <a:lstStyle/>
          <a:p>
            <a:pPr eaLnBrk="1" hangingPunct="1"/>
            <a:r>
              <a:rPr lang="en-US" altLang="en-US" smtClean="0"/>
              <a:t>Safety Decisions</a:t>
            </a:r>
          </a:p>
        </p:txBody>
      </p:sp>
      <p:sp>
        <p:nvSpPr>
          <p:cNvPr id="81923" name="Content Placeholder 4"/>
          <p:cNvSpPr>
            <a:spLocks noGrp="1"/>
          </p:cNvSpPr>
          <p:nvPr>
            <p:ph idx="1"/>
          </p:nvPr>
        </p:nvSpPr>
        <p:spPr>
          <a:xfrm>
            <a:off x="438150" y="1371600"/>
            <a:ext cx="8248650" cy="4881563"/>
          </a:xfrm>
        </p:spPr>
        <p:txBody>
          <a:bodyPr/>
          <a:lstStyle/>
          <a:p>
            <a:pPr marL="0" indent="0" eaLnBrk="1" hangingPunct="1">
              <a:buNone/>
            </a:pPr>
            <a:r>
              <a:rPr lang="en-US" altLang="en-US" b="1" dirty="0" smtClean="0"/>
              <a:t>Safe: </a:t>
            </a:r>
            <a:endParaRPr lang="en-US" altLang="en-US" b="1" dirty="0" smtClean="0"/>
          </a:p>
          <a:p>
            <a:r>
              <a:rPr lang="en-US" altLang="en-US" dirty="0" smtClean="0"/>
              <a:t>Sufficient </a:t>
            </a:r>
            <a:r>
              <a:rPr lang="en-US" altLang="en-US" dirty="0" smtClean="0"/>
              <a:t>Safety Indicators exist that cause the undersigned persons to confirm </a:t>
            </a:r>
            <a:r>
              <a:rPr lang="en-US" altLang="en-US" b="1" i="1" dirty="0" smtClean="0"/>
              <a:t>that the setting remains safe</a:t>
            </a:r>
            <a:r>
              <a:rPr lang="en-US" altLang="en-US" dirty="0" smtClean="0"/>
              <a:t> for this child.</a:t>
            </a:r>
          </a:p>
        </p:txBody>
      </p:sp>
      <p:sp>
        <p:nvSpPr>
          <p:cNvPr id="5" name="Slide Number Placeholder 4"/>
          <p:cNvSpPr>
            <a:spLocks noGrp="1"/>
          </p:cNvSpPr>
          <p:nvPr>
            <p:ph type="sldNum" sz="quarter" idx="4294967295"/>
          </p:nvPr>
        </p:nvSpPr>
        <p:spPr>
          <a:xfrm>
            <a:off x="8126413" y="6616700"/>
            <a:ext cx="1017587" cy="187325"/>
          </a:xfrm>
          <a:prstGeom prst="rect">
            <a:avLst/>
          </a:prstGeom>
        </p:spPr>
        <p:txBody>
          <a:bodyPr/>
          <a:lstStyle/>
          <a:p>
            <a:pPr>
              <a:defRPr/>
            </a:pPr>
            <a:fld id="{74886638-C7E9-4B52-840A-25924B2C9793}" type="slidenum">
              <a:rPr lang="en-US"/>
              <a:pPr>
                <a:defRPr/>
              </a:pPr>
              <a:t>77</a:t>
            </a:fld>
            <a:endParaRPr lang="en-US" dirty="0"/>
          </a:p>
        </p:txBody>
      </p:sp>
      <p:sp>
        <p:nvSpPr>
          <p:cNvPr id="81925" name="Right Arrow 5"/>
          <p:cNvSpPr>
            <a:spLocks noChangeArrowheads="1"/>
          </p:cNvSpPr>
          <p:nvPr/>
        </p:nvSpPr>
        <p:spPr bwMode="auto">
          <a:xfrm>
            <a:off x="8686800" y="6096000"/>
            <a:ext cx="304800" cy="1524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sz="2400">
              <a:ea typeface="MS PGothic" pitchFamily="34" charset="-128"/>
            </a:endParaRPr>
          </a:p>
        </p:txBody>
      </p:sp>
    </p:spTree>
    <p:extLst>
      <p:ext uri="{BB962C8B-B14F-4D97-AF65-F5344CB8AC3E}">
        <p14:creationId xmlns:p14="http://schemas.microsoft.com/office/powerpoint/2010/main" val="23793826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a:spLocks noGrp="1"/>
          </p:cNvSpPr>
          <p:nvPr>
            <p:ph type="title"/>
          </p:nvPr>
        </p:nvSpPr>
        <p:spPr>
          <a:xfrm>
            <a:off x="469900" y="793750"/>
            <a:ext cx="8229600" cy="590550"/>
          </a:xfrm>
        </p:spPr>
        <p:txBody>
          <a:bodyPr/>
          <a:lstStyle/>
          <a:p>
            <a:r>
              <a:rPr lang="en-US" altLang="en-US" smtClean="0"/>
              <a:t>Safety Decisions, cont’d</a:t>
            </a:r>
          </a:p>
        </p:txBody>
      </p:sp>
      <p:sp>
        <p:nvSpPr>
          <p:cNvPr id="82947" name="Content Placeholder 4"/>
          <p:cNvSpPr>
            <a:spLocks noGrp="1"/>
          </p:cNvSpPr>
          <p:nvPr>
            <p:ph idx="1"/>
          </p:nvPr>
        </p:nvSpPr>
        <p:spPr>
          <a:xfrm>
            <a:off x="469900" y="1295400"/>
            <a:ext cx="8248650" cy="4881563"/>
          </a:xfrm>
        </p:spPr>
        <p:txBody>
          <a:bodyPr/>
          <a:lstStyle/>
          <a:p>
            <a:pPr marL="0" indent="0">
              <a:buNone/>
            </a:pPr>
            <a:r>
              <a:rPr lang="en-US" altLang="en-US" sz="2200" b="1" dirty="0" smtClean="0"/>
              <a:t>Unsafe: </a:t>
            </a:r>
            <a:endParaRPr lang="en-US" altLang="en-US" sz="2200" b="1" dirty="0" smtClean="0"/>
          </a:p>
          <a:p>
            <a:r>
              <a:rPr lang="en-US" altLang="en-US" sz="2200" dirty="0" smtClean="0"/>
              <a:t>Sufficient </a:t>
            </a:r>
            <a:r>
              <a:rPr lang="en-US" altLang="en-US" sz="2200" dirty="0" smtClean="0"/>
              <a:t>Safety Indicators exist that cause the undersigned persons to conclude that the setting does not remain safe for this child. Child must be removed from the setting. When this decision is made, the following additional steps must occur within the designated </a:t>
            </a:r>
            <a:r>
              <a:rPr lang="en-US" altLang="en-US" sz="2200" dirty="0" smtClean="0"/>
              <a:t>timeframe:</a:t>
            </a:r>
          </a:p>
          <a:p>
            <a:pPr lvl="1"/>
            <a:r>
              <a:rPr lang="en-US" altLang="en-US" sz="2200" dirty="0" smtClean="0"/>
              <a:t>Review </a:t>
            </a:r>
            <a:r>
              <a:rPr lang="en-US" altLang="en-US" sz="2200" dirty="0" smtClean="0"/>
              <a:t>the child’s current Safety Plan to determine modifications needed and document any and all necessary </a:t>
            </a:r>
            <a:r>
              <a:rPr lang="en-US" altLang="en-US" sz="2200" dirty="0" smtClean="0"/>
              <a:t>changes.</a:t>
            </a:r>
          </a:p>
          <a:p>
            <a:pPr lvl="1"/>
            <a:r>
              <a:rPr lang="en-US" altLang="en-US" sz="2200" dirty="0" smtClean="0"/>
              <a:t>If </a:t>
            </a:r>
            <a:r>
              <a:rPr lang="en-US" altLang="en-US" sz="2200" dirty="0" smtClean="0"/>
              <a:t>children from another county are placed in the home, concerns, as they relate to those children, should be communicated to the appropriate entities according to your County Children and Youth Agency’s policy. </a:t>
            </a:r>
          </a:p>
        </p:txBody>
      </p:sp>
      <p:sp>
        <p:nvSpPr>
          <p:cNvPr id="6" name="Slide Number Placeholder 5"/>
          <p:cNvSpPr>
            <a:spLocks noGrp="1"/>
          </p:cNvSpPr>
          <p:nvPr>
            <p:ph type="sldNum" sz="quarter" idx="4294967295"/>
          </p:nvPr>
        </p:nvSpPr>
        <p:spPr>
          <a:xfrm>
            <a:off x="8126413" y="6616700"/>
            <a:ext cx="1017587" cy="187325"/>
          </a:xfrm>
          <a:prstGeom prst="rect">
            <a:avLst/>
          </a:prstGeom>
        </p:spPr>
        <p:txBody>
          <a:bodyPr/>
          <a:lstStyle/>
          <a:p>
            <a:pPr>
              <a:defRPr/>
            </a:pPr>
            <a:fld id="{888BB2F2-F100-4350-AC1A-B364EAD8EAC4}" type="slidenum">
              <a:rPr lang="en-US" smtClean="0"/>
              <a:pPr>
                <a:defRPr/>
              </a:pPr>
              <a:t>78</a:t>
            </a:fld>
            <a:endParaRPr lang="en-US" dirty="0"/>
          </a:p>
        </p:txBody>
      </p:sp>
    </p:spTree>
    <p:extLst>
      <p:ext uri="{BB962C8B-B14F-4D97-AF65-F5344CB8AC3E}">
        <p14:creationId xmlns:p14="http://schemas.microsoft.com/office/powerpoint/2010/main" val="33086560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
          <p:cNvSpPr>
            <a:spLocks noGrp="1"/>
          </p:cNvSpPr>
          <p:nvPr>
            <p:ph type="title"/>
          </p:nvPr>
        </p:nvSpPr>
        <p:spPr>
          <a:xfrm>
            <a:off x="469900" y="793750"/>
            <a:ext cx="8229600" cy="590550"/>
          </a:xfrm>
        </p:spPr>
        <p:txBody>
          <a:bodyPr/>
          <a:lstStyle/>
          <a:p>
            <a:pPr eaLnBrk="1" hangingPunct="1"/>
            <a:r>
              <a:rPr lang="en-US" altLang="en-US" smtClean="0"/>
              <a:t>Safety Decisions, cont’d</a:t>
            </a:r>
          </a:p>
        </p:txBody>
      </p:sp>
      <p:sp>
        <p:nvSpPr>
          <p:cNvPr id="83971" name="Content Placeholder 4"/>
          <p:cNvSpPr>
            <a:spLocks noGrp="1"/>
          </p:cNvSpPr>
          <p:nvPr>
            <p:ph idx="1"/>
          </p:nvPr>
        </p:nvSpPr>
        <p:spPr>
          <a:xfrm>
            <a:off x="469900" y="1438275"/>
            <a:ext cx="8248650" cy="4881563"/>
          </a:xfrm>
        </p:spPr>
        <p:txBody>
          <a:bodyPr/>
          <a:lstStyle/>
          <a:p>
            <a:pPr marL="0" indent="0" eaLnBrk="1" hangingPunct="1">
              <a:buNone/>
            </a:pPr>
            <a:r>
              <a:rPr lang="en-US" altLang="en-US" dirty="0" smtClean="0"/>
              <a:t>Implications of Court </a:t>
            </a:r>
            <a:r>
              <a:rPr lang="en-US" altLang="en-US" dirty="0" smtClean="0"/>
              <a:t>Orders:</a:t>
            </a:r>
            <a:endParaRPr lang="en-US" altLang="en-US" dirty="0"/>
          </a:p>
          <a:p>
            <a:r>
              <a:rPr lang="en-US" altLang="en-US" dirty="0" smtClean="0"/>
              <a:t>Clearly </a:t>
            </a:r>
            <a:r>
              <a:rPr lang="en-US" altLang="en-US" dirty="0" smtClean="0"/>
              <a:t>document according to agency policy when County Children and Youth Agency determines that the child is unsafe but remains in this setting as a result of a court order. </a:t>
            </a:r>
          </a:p>
        </p:txBody>
      </p:sp>
      <p:sp>
        <p:nvSpPr>
          <p:cNvPr id="5" name="Slide Number Placeholder 4"/>
          <p:cNvSpPr>
            <a:spLocks noGrp="1"/>
          </p:cNvSpPr>
          <p:nvPr>
            <p:ph type="sldNum" sz="quarter" idx="4294967295"/>
          </p:nvPr>
        </p:nvSpPr>
        <p:spPr>
          <a:xfrm>
            <a:off x="8126413" y="6616700"/>
            <a:ext cx="1017587" cy="187325"/>
          </a:xfrm>
          <a:prstGeom prst="rect">
            <a:avLst/>
          </a:prstGeom>
        </p:spPr>
        <p:txBody>
          <a:bodyPr/>
          <a:lstStyle/>
          <a:p>
            <a:pPr>
              <a:defRPr/>
            </a:pPr>
            <a:fld id="{517124DD-EC9F-4241-8E88-DC889CB36F34}" type="slidenum">
              <a:rPr lang="en-US"/>
              <a:pPr>
                <a:defRPr/>
              </a:pPr>
              <a:t>79</a:t>
            </a:fld>
            <a:endParaRPr lang="en-US" dirty="0"/>
          </a:p>
        </p:txBody>
      </p:sp>
    </p:spTree>
    <p:extLst>
      <p:ext uri="{BB962C8B-B14F-4D97-AF65-F5344CB8AC3E}">
        <p14:creationId xmlns:p14="http://schemas.microsoft.com/office/powerpoint/2010/main" val="280168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69900" y="793750"/>
            <a:ext cx="8229600" cy="590550"/>
          </a:xfrm>
        </p:spPr>
        <p:txBody>
          <a:bodyPr/>
          <a:lstStyle/>
          <a:p>
            <a:pPr eaLnBrk="1" hangingPunct="1"/>
            <a:r>
              <a:rPr lang="en-US" altLang="en-US" smtClean="0"/>
              <a:t>Overall Learning Objectives, cont’d</a:t>
            </a:r>
          </a:p>
        </p:txBody>
      </p:sp>
      <p:sp>
        <p:nvSpPr>
          <p:cNvPr id="11267" name="Content Placeholder 2"/>
          <p:cNvSpPr>
            <a:spLocks noGrp="1"/>
          </p:cNvSpPr>
          <p:nvPr>
            <p:ph idx="1"/>
          </p:nvPr>
        </p:nvSpPr>
        <p:spPr>
          <a:xfrm>
            <a:off x="469900" y="1438275"/>
            <a:ext cx="8248650" cy="4881563"/>
          </a:xfrm>
        </p:spPr>
        <p:txBody>
          <a:bodyPr/>
          <a:lstStyle/>
          <a:p>
            <a:pPr eaLnBrk="1" hangingPunct="1">
              <a:spcAft>
                <a:spcPts val="1800"/>
              </a:spcAft>
            </a:pPr>
            <a:r>
              <a:rPr lang="en-US" altLang="en-US" dirty="0" smtClean="0"/>
              <a:t>Connect information collection skills and methods related to critical attributes of safety in out-of-home care.</a:t>
            </a:r>
          </a:p>
          <a:p>
            <a:pPr eaLnBrk="1" hangingPunct="1">
              <a:spcAft>
                <a:spcPts val="1800"/>
              </a:spcAft>
            </a:pPr>
            <a:r>
              <a:rPr lang="en-US" altLang="en-US" dirty="0" smtClean="0"/>
              <a:t>Learn to complete an assessment and analysis of attributes of a safe out-of-home care setting.</a:t>
            </a:r>
          </a:p>
          <a:p>
            <a:pPr eaLnBrk="1" hangingPunct="1">
              <a:spcAft>
                <a:spcPts val="1800"/>
              </a:spcAft>
            </a:pPr>
            <a:r>
              <a:rPr lang="en-US" altLang="en-US" dirty="0" smtClean="0"/>
              <a:t>Identify the critical thinking required </a:t>
            </a:r>
            <a:r>
              <a:rPr lang="en-US" altLang="en-US" dirty="0" smtClean="0"/>
              <a:t>to reach conclusions </a:t>
            </a:r>
            <a:r>
              <a:rPr lang="en-US" altLang="en-US" dirty="0" smtClean="0"/>
              <a:t>and </a:t>
            </a:r>
            <a:r>
              <a:rPr lang="en-US" altLang="en-US" dirty="0" smtClean="0"/>
              <a:t>make decisions </a:t>
            </a:r>
            <a:r>
              <a:rPr lang="en-US" altLang="en-US" dirty="0" smtClean="0"/>
              <a:t>based on an assessment of safety in out-of-home care.</a:t>
            </a:r>
          </a:p>
          <a:p>
            <a:pPr eaLnBrk="1" hangingPunct="1"/>
            <a:endParaRPr lang="en-US" alt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F9D96741-7510-4332-A9F3-C54BB7EF3588}" type="slidenum">
              <a:rPr lang="en-US"/>
              <a:pPr>
                <a:defRPr/>
              </a:pPr>
              <a:t>8</a:t>
            </a:fld>
            <a:endParaRPr lang="en-US" dirty="0"/>
          </a:p>
        </p:txBody>
      </p:sp>
    </p:spTree>
    <p:extLst>
      <p:ext uri="{BB962C8B-B14F-4D97-AF65-F5344CB8AC3E}">
        <p14:creationId xmlns:p14="http://schemas.microsoft.com/office/powerpoint/2010/main" val="325036182"/>
      </p:ext>
    </p:extLst>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idx="1"/>
          </p:nvPr>
        </p:nvSpPr>
        <p:spPr>
          <a:xfrm>
            <a:off x="469900" y="1438275"/>
            <a:ext cx="8248650" cy="4881563"/>
          </a:xfrm>
        </p:spPr>
        <p:txBody>
          <a:bodyPr/>
          <a:lstStyle/>
          <a:p>
            <a:pPr eaLnBrk="1" hangingPunct="1"/>
            <a:endParaRPr lang="en-US" altLang="en-US" dirty="0" smtClean="0"/>
          </a:p>
          <a:p>
            <a:pPr marL="0" indent="0" algn="ctr" eaLnBrk="1" hangingPunct="1">
              <a:buNone/>
            </a:pPr>
            <a:r>
              <a:rPr lang="en-US" altLang="en-US" sz="3200" b="1" dirty="0" smtClean="0"/>
              <a:t>Communicating Safety Concerns…</a:t>
            </a:r>
          </a:p>
          <a:p>
            <a:pPr eaLnBrk="1" hangingPunct="1"/>
            <a:endParaRPr lang="en-US" alt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7E38BA9D-1CB7-46BB-B948-69C0715EBF62}" type="slidenum">
              <a:rPr lang="en-US"/>
              <a:pPr>
                <a:defRPr/>
              </a:pPr>
              <a:t>80</a:t>
            </a:fld>
            <a:endParaRPr lang="en-US" dirty="0"/>
          </a:p>
        </p:txBody>
      </p:sp>
    </p:spTree>
    <p:extLst>
      <p:ext uri="{BB962C8B-B14F-4D97-AF65-F5344CB8AC3E}">
        <p14:creationId xmlns:p14="http://schemas.microsoft.com/office/powerpoint/2010/main" val="565080945"/>
      </p:ext>
    </p:extLst>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ln>
            <a:miter lim="800000"/>
            <a:headEnd/>
            <a:tailEnd/>
          </a:ln>
          <a:extLst/>
        </p:spPr>
        <p:txBody>
          <a:bodyPr/>
          <a:lstStyle/>
          <a:p>
            <a:pPr eaLnBrk="1" hangingPunct="1">
              <a:defRPr/>
            </a:pPr>
            <a:r>
              <a:rPr lang="en-US" dirty="0">
                <a:solidFill>
                  <a:srgbClr val="948151"/>
                </a:solidFill>
              </a:rPr>
              <a:t>The Allison Family</a:t>
            </a:r>
          </a:p>
        </p:txBody>
      </p:sp>
      <p:sp>
        <p:nvSpPr>
          <p:cNvPr id="86019" name="Content Placeholder 2"/>
          <p:cNvSpPr>
            <a:spLocks noGrp="1"/>
          </p:cNvSpPr>
          <p:nvPr>
            <p:ph type="subTitle" idx="1"/>
          </p:nvPr>
        </p:nvSpPr>
        <p:spPr>
          <a:xfrm>
            <a:off x="1371600" y="3332163"/>
            <a:ext cx="6400800" cy="1752600"/>
          </a:xfrm>
        </p:spPr>
        <p:txBody>
          <a:bodyPr/>
          <a:lstStyle/>
          <a:p>
            <a:pPr eaLnBrk="1" hangingPunct="1"/>
            <a:endParaRPr lang="en-US" altLang="en-US" smtClean="0"/>
          </a:p>
          <a:p>
            <a:pPr eaLnBrk="1" hangingPunct="1"/>
            <a:r>
              <a:rPr lang="en-US" altLang="en-US" smtClean="0"/>
              <a:t>An Exercise </a:t>
            </a:r>
          </a:p>
          <a:p>
            <a:pPr eaLnBrk="1" hangingPunct="1"/>
            <a:r>
              <a:rPr lang="en-US" altLang="en-US" smtClean="0"/>
              <a:t>Out-of-Home Safety Assessment</a:t>
            </a:r>
          </a:p>
        </p:txBody>
      </p:sp>
      <p:sp>
        <p:nvSpPr>
          <p:cNvPr id="3" name="Slide Number Placeholder 2"/>
          <p:cNvSpPr>
            <a:spLocks noGrp="1"/>
          </p:cNvSpPr>
          <p:nvPr>
            <p:ph type="sldNum" sz="quarter" idx="12"/>
          </p:nvPr>
        </p:nvSpPr>
        <p:spPr/>
        <p:txBody>
          <a:bodyPr/>
          <a:lstStyle/>
          <a:p>
            <a:pPr>
              <a:defRPr/>
            </a:pPr>
            <a:fld id="{F32757A6-7EF5-449D-9047-46B8E1CD36EA}" type="slidenum">
              <a:rPr lang="en-US" smtClean="0"/>
              <a:pPr>
                <a:defRPr/>
              </a:pPr>
              <a:t>81</a:t>
            </a:fld>
            <a:endParaRPr lang="en-US" dirty="0"/>
          </a:p>
        </p:txBody>
      </p:sp>
    </p:spTree>
    <p:extLst>
      <p:ext uri="{BB962C8B-B14F-4D97-AF65-F5344CB8AC3E}">
        <p14:creationId xmlns:p14="http://schemas.microsoft.com/office/powerpoint/2010/main" val="1705160250"/>
      </p:ext>
    </p:extLst>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p:cNvSpPr>
            <a:spLocks noGrp="1"/>
          </p:cNvSpPr>
          <p:nvPr>
            <p:ph type="title"/>
          </p:nvPr>
        </p:nvSpPr>
        <p:spPr>
          <a:xfrm>
            <a:off x="469900" y="793750"/>
            <a:ext cx="8229600" cy="590550"/>
          </a:xfrm>
        </p:spPr>
        <p:txBody>
          <a:bodyPr/>
          <a:lstStyle/>
          <a:p>
            <a:pPr eaLnBrk="1" hangingPunct="1"/>
            <a:r>
              <a:rPr lang="en-US" altLang="en-US" smtClean="0"/>
              <a:t>Action Planning</a:t>
            </a:r>
          </a:p>
        </p:txBody>
      </p:sp>
      <p:sp>
        <p:nvSpPr>
          <p:cNvPr id="87043" name="Content Placeholder 5"/>
          <p:cNvSpPr>
            <a:spLocks noGrp="1"/>
          </p:cNvSpPr>
          <p:nvPr>
            <p:ph idx="1"/>
          </p:nvPr>
        </p:nvSpPr>
        <p:spPr>
          <a:xfrm>
            <a:off x="469900" y="1438275"/>
            <a:ext cx="8248650" cy="4881563"/>
          </a:xfrm>
        </p:spPr>
        <p:txBody>
          <a:bodyPr/>
          <a:lstStyle/>
          <a:p>
            <a:pPr eaLnBrk="1" hangingPunct="1"/>
            <a:r>
              <a:rPr lang="en-US" altLang="en-US" smtClean="0"/>
              <a:t>Take a moment to identify:</a:t>
            </a:r>
          </a:p>
          <a:p>
            <a:pPr lvl="1" eaLnBrk="1" hangingPunct="1"/>
            <a:r>
              <a:rPr lang="en-US" altLang="en-US" smtClean="0"/>
              <a:t>Something new I learned…</a:t>
            </a:r>
          </a:p>
          <a:p>
            <a:pPr lvl="1" eaLnBrk="1" hangingPunct="1"/>
            <a:r>
              <a:rPr lang="en-US" altLang="en-US" smtClean="0"/>
              <a:t>Something I need to know more about…</a:t>
            </a:r>
          </a:p>
          <a:p>
            <a:pPr lvl="1" eaLnBrk="1" hangingPunct="1"/>
            <a:r>
              <a:rPr lang="en-US" altLang="en-US" smtClean="0"/>
              <a:t>Something I will apply to my job…</a:t>
            </a:r>
          </a:p>
        </p:txBody>
      </p:sp>
      <p:sp>
        <p:nvSpPr>
          <p:cNvPr id="5" name="Slide Number Placeholder 4"/>
          <p:cNvSpPr>
            <a:spLocks noGrp="1"/>
          </p:cNvSpPr>
          <p:nvPr>
            <p:ph type="sldNum" sz="quarter" idx="4294967295"/>
          </p:nvPr>
        </p:nvSpPr>
        <p:spPr>
          <a:xfrm>
            <a:off x="8126413" y="6616700"/>
            <a:ext cx="1017587" cy="187325"/>
          </a:xfrm>
          <a:prstGeom prst="rect">
            <a:avLst/>
          </a:prstGeom>
        </p:spPr>
        <p:txBody>
          <a:bodyPr/>
          <a:lstStyle/>
          <a:p>
            <a:pPr>
              <a:defRPr/>
            </a:pPr>
            <a:fld id="{10C2CB5D-BD8C-4B05-9392-45508B4670D8}" type="slidenum">
              <a:rPr lang="en-US"/>
              <a:pPr>
                <a:defRPr/>
              </a:pPr>
              <a:t>82</a:t>
            </a:fld>
            <a:endParaRPr lang="en-US" dirty="0"/>
          </a:p>
        </p:txBody>
      </p:sp>
    </p:spTree>
    <p:extLst>
      <p:ext uri="{BB962C8B-B14F-4D97-AF65-F5344CB8AC3E}">
        <p14:creationId xmlns:p14="http://schemas.microsoft.com/office/powerpoint/2010/main" val="6153329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498975" y="496888"/>
            <a:ext cx="184150" cy="538162"/>
          </a:xfrm>
          <a:prstGeom prst="rect">
            <a:avLst/>
          </a:prstGeom>
          <a:noFill/>
          <a:ln w="9525">
            <a:noFill/>
            <a:miter lim="800000"/>
            <a:headEnd/>
            <a:tailEnd/>
          </a:ln>
          <a:effectLst/>
        </p:spPr>
        <p:txBody>
          <a:bodyPr wrap="none" anchor="ctr">
            <a:spAutoFit/>
          </a:bodyPr>
          <a:lstStyle/>
          <a:p>
            <a:pPr algn="ctr">
              <a:defRPr/>
            </a:pPr>
            <a:endParaRPr lang="en-US" sz="1100" dirty="0">
              <a:solidFill>
                <a:schemeClr val="accent2">
                  <a:lumMod val="75000"/>
                </a:schemeClr>
              </a:solidFill>
              <a:latin typeface="Arial" charset="0"/>
              <a:ea typeface="+mn-ea"/>
              <a:cs typeface="+mn-cs"/>
            </a:endParaRPr>
          </a:p>
          <a:p>
            <a:pPr algn="ctr" eaLnBrk="0" hangingPunct="0">
              <a:defRPr/>
            </a:pPr>
            <a:endParaRPr lang="en-US" dirty="0">
              <a:latin typeface="Arial" charset="0"/>
              <a:ea typeface="+mn-ea"/>
              <a:cs typeface="+mn-cs"/>
            </a:endParaRPr>
          </a:p>
        </p:txBody>
      </p:sp>
      <p:sp>
        <p:nvSpPr>
          <p:cNvPr id="7171" name="Title 7"/>
          <p:cNvSpPr>
            <a:spLocks noGrp="1"/>
          </p:cNvSpPr>
          <p:nvPr>
            <p:ph type="title"/>
          </p:nvPr>
        </p:nvSpPr>
        <p:spPr>
          <a:xfrm>
            <a:off x="469900" y="950913"/>
            <a:ext cx="8229600" cy="590550"/>
          </a:xfrm>
        </p:spPr>
        <p:txBody>
          <a:bodyPr/>
          <a:lstStyle/>
          <a:p>
            <a:pPr eaLnBrk="1" hangingPunct="1"/>
            <a:r>
              <a:rPr lang="en-US" altLang="en-US" dirty="0" smtClean="0"/>
              <a:t>Characteristics of Safety &amp; A Safe Environment</a:t>
            </a:r>
          </a:p>
        </p:txBody>
      </p:sp>
      <p:sp>
        <p:nvSpPr>
          <p:cNvPr id="7172" name="Content Placeholder 8"/>
          <p:cNvSpPr>
            <a:spLocks noGrp="1"/>
          </p:cNvSpPr>
          <p:nvPr>
            <p:ph idx="1"/>
          </p:nvPr>
        </p:nvSpPr>
        <p:spPr>
          <a:xfrm>
            <a:off x="469900" y="1860330"/>
            <a:ext cx="8248650" cy="4616669"/>
          </a:xfrm>
        </p:spPr>
        <p:txBody>
          <a:bodyPr/>
          <a:lstStyle/>
          <a:p>
            <a:pPr eaLnBrk="1" hangingPunct="1">
              <a:spcAft>
                <a:spcPts val="2400"/>
              </a:spcAft>
            </a:pPr>
            <a:r>
              <a:rPr lang="en-US" altLang="en-US" dirty="0" smtClean="0"/>
              <a:t>An absence of or control of threats of severe harm</a:t>
            </a:r>
          </a:p>
          <a:p>
            <a:pPr eaLnBrk="1" hangingPunct="1">
              <a:spcAft>
                <a:spcPts val="2400"/>
              </a:spcAft>
            </a:pPr>
            <a:r>
              <a:rPr lang="en-US" altLang="en-US" dirty="0" smtClean="0"/>
              <a:t>Presence of caregiver Protective Capacities</a:t>
            </a:r>
          </a:p>
          <a:p>
            <a:pPr eaLnBrk="1" hangingPunct="1">
              <a:spcAft>
                <a:spcPts val="2400"/>
              </a:spcAft>
            </a:pPr>
            <a:r>
              <a:rPr lang="en-US" altLang="en-US" dirty="0" smtClean="0"/>
              <a:t>A safe home is experienced as a refuge</a:t>
            </a:r>
          </a:p>
          <a:p>
            <a:pPr eaLnBrk="1" hangingPunct="1">
              <a:spcAft>
                <a:spcPts val="2400"/>
              </a:spcAft>
            </a:pPr>
            <a:r>
              <a:rPr lang="en-US" altLang="en-US" dirty="0" smtClean="0"/>
              <a:t>Perceived and felt security</a:t>
            </a:r>
          </a:p>
          <a:p>
            <a:pPr eaLnBrk="1" hangingPunct="1">
              <a:spcAft>
                <a:spcPts val="2400"/>
              </a:spcAft>
            </a:pPr>
            <a:r>
              <a:rPr lang="en-US" altLang="en-US" dirty="0" smtClean="0"/>
              <a:t>Confidence in consistency</a:t>
            </a:r>
          </a:p>
          <a:p>
            <a:pPr eaLnBrk="1" hangingPunct="1"/>
            <a:endParaRPr lang="en-US" altLang="en-US" dirty="0" smtClean="0"/>
          </a:p>
          <a:p>
            <a:pPr eaLnBrk="1" hangingPunct="1"/>
            <a:endParaRPr lang="en-US" altLang="en-US" dirty="0" smtClean="0"/>
          </a:p>
        </p:txBody>
      </p:sp>
      <p:sp>
        <p:nvSpPr>
          <p:cNvPr id="5" name="Slide Number Placeholder 4"/>
          <p:cNvSpPr>
            <a:spLocks noGrp="1"/>
          </p:cNvSpPr>
          <p:nvPr>
            <p:ph type="sldNum" sz="quarter" idx="4294967295"/>
          </p:nvPr>
        </p:nvSpPr>
        <p:spPr>
          <a:xfrm>
            <a:off x="8126413" y="6616700"/>
            <a:ext cx="1017587" cy="187325"/>
          </a:xfrm>
          <a:prstGeom prst="rect">
            <a:avLst/>
          </a:prstGeom>
        </p:spPr>
        <p:txBody>
          <a:bodyPr/>
          <a:lstStyle/>
          <a:p>
            <a:pPr>
              <a:defRPr/>
            </a:pPr>
            <a:fld id="{10F0B4C1-5AF8-44FC-B548-7CE8904AD682}" type="slidenum">
              <a:rPr lang="en-US"/>
              <a:pPr>
                <a:defRPr/>
              </a:pPr>
              <a:t>83</a:t>
            </a:fld>
            <a:endParaRPr lang="en-US" dirty="0"/>
          </a:p>
        </p:txBody>
      </p:sp>
    </p:spTree>
    <p:extLst>
      <p:ext uri="{BB962C8B-B14F-4D97-AF65-F5344CB8AC3E}">
        <p14:creationId xmlns:p14="http://schemas.microsoft.com/office/powerpoint/2010/main" val="11274824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ln>
            <a:miter lim="800000"/>
            <a:headEnd/>
            <a:tailEnd/>
          </a:ln>
          <a:extLst/>
        </p:spPr>
        <p:txBody>
          <a:bodyPr/>
          <a:lstStyle/>
          <a:p>
            <a:pPr eaLnBrk="1" hangingPunct="1">
              <a:defRPr/>
            </a:pPr>
            <a:r>
              <a:rPr lang="en-US" dirty="0">
                <a:solidFill>
                  <a:srgbClr val="948151"/>
                </a:solidFill>
              </a:rPr>
              <a:t>Review of Action Plan</a:t>
            </a:r>
          </a:p>
        </p:txBody>
      </p:sp>
      <p:sp>
        <p:nvSpPr>
          <p:cNvPr id="92163" name="Content Placeholder 2"/>
          <p:cNvSpPr>
            <a:spLocks noGrp="1"/>
          </p:cNvSpPr>
          <p:nvPr>
            <p:ph type="subTitle" idx="1"/>
          </p:nvPr>
        </p:nvSpPr>
        <p:spPr>
          <a:xfrm>
            <a:off x="1371600" y="3332163"/>
            <a:ext cx="6400800" cy="1752600"/>
          </a:xfrm>
        </p:spPr>
        <p:txBody>
          <a:bodyPr/>
          <a:lstStyle/>
          <a:p>
            <a:pPr eaLnBrk="1" hangingPunct="1"/>
            <a:endParaRPr lang="en-US" altLang="en-US" smtClean="0"/>
          </a:p>
          <a:p>
            <a:pPr eaLnBrk="1" hangingPunct="1"/>
            <a:r>
              <a:rPr lang="en-US" altLang="en-US" smtClean="0"/>
              <a:t>Outstanding Questions…</a:t>
            </a:r>
          </a:p>
        </p:txBody>
      </p:sp>
      <p:sp>
        <p:nvSpPr>
          <p:cNvPr id="4" name="Slide Number Placeholder 3"/>
          <p:cNvSpPr>
            <a:spLocks noGrp="1"/>
          </p:cNvSpPr>
          <p:nvPr>
            <p:ph type="sldNum" sz="quarter" idx="12"/>
          </p:nvPr>
        </p:nvSpPr>
        <p:spPr/>
        <p:txBody>
          <a:bodyPr/>
          <a:lstStyle/>
          <a:p>
            <a:pPr>
              <a:defRPr/>
            </a:pPr>
            <a:fld id="{F61A9156-3A6C-43A1-9F00-5022F89DD264}" type="slidenum">
              <a:rPr lang="en-US" smtClean="0"/>
              <a:pPr>
                <a:defRPr/>
              </a:pPr>
              <a:t>84</a:t>
            </a:fld>
            <a:endParaRPr lang="en-US" dirty="0"/>
          </a:p>
        </p:txBody>
      </p:sp>
    </p:spTree>
    <p:extLst>
      <p:ext uri="{BB962C8B-B14F-4D97-AF65-F5344CB8AC3E}">
        <p14:creationId xmlns:p14="http://schemas.microsoft.com/office/powerpoint/2010/main" val="4293205478"/>
      </p:ext>
    </p:extLst>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600" b="1" dirty="0" smtClean="0"/>
          </a:p>
          <a:p>
            <a:pPr marL="0" indent="0" algn="ctr">
              <a:buNone/>
            </a:pPr>
            <a:r>
              <a:rPr lang="en-US" sz="3600" b="1" dirty="0" smtClean="0"/>
              <a:t>Knowledge Check</a:t>
            </a:r>
          </a:p>
          <a:p>
            <a:pPr marL="0" indent="0" algn="ctr">
              <a:buNone/>
            </a:pPr>
            <a:endParaRPr lang="en-US" sz="3600" b="1" dirty="0"/>
          </a:p>
          <a:p>
            <a:pPr marL="0" indent="0" algn="ctr">
              <a:buNone/>
            </a:pPr>
            <a:endParaRPr lang="en-US" sz="3600" b="1" dirty="0"/>
          </a:p>
        </p:txBody>
      </p:sp>
      <p:sp>
        <p:nvSpPr>
          <p:cNvPr id="4" name="Slide Number Placeholder 3"/>
          <p:cNvSpPr>
            <a:spLocks noGrp="1"/>
          </p:cNvSpPr>
          <p:nvPr>
            <p:ph type="sldNum" sz="quarter" idx="4294967295"/>
          </p:nvPr>
        </p:nvSpPr>
        <p:spPr>
          <a:xfrm>
            <a:off x="8126412" y="6615952"/>
            <a:ext cx="1017588" cy="188259"/>
          </a:xfrm>
          <a:prstGeom prst="rect">
            <a:avLst/>
          </a:prstGeom>
        </p:spPr>
        <p:txBody>
          <a:bodyPr/>
          <a:lstStyle/>
          <a:p>
            <a:pPr>
              <a:defRPr/>
            </a:pPr>
            <a:fld id="{8E0BD697-C650-4553-8269-3DAFA0DE6DB9}" type="slidenum">
              <a:rPr lang="en-US" smtClean="0"/>
              <a:pPr>
                <a:defRPr/>
              </a:pPr>
              <a:t>85</a:t>
            </a:fld>
            <a:endParaRPr lang="en-US" dirty="0">
              <a:latin typeface="Arial" charset="0"/>
            </a:endParaRPr>
          </a:p>
        </p:txBody>
      </p:sp>
      <p:pic>
        <p:nvPicPr>
          <p:cNvPr id="5" name="Picture 2" descr="C:\Users\mmiller\AppData\Local\Microsoft\Windows\Temporary Internet Files\Content.IE5\KOK5IM12\check-mark-2073-smal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779" y="3216165"/>
            <a:ext cx="1584435" cy="145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721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126413" y="6616700"/>
            <a:ext cx="1017587" cy="187325"/>
          </a:xfrm>
          <a:prstGeom prst="rect">
            <a:avLst/>
          </a:prstGeom>
        </p:spPr>
        <p:txBody>
          <a:bodyPr/>
          <a:lstStyle/>
          <a:p>
            <a:pPr>
              <a:defRPr/>
            </a:pPr>
            <a:fld id="{8C848B44-D346-47ED-83DE-F894DA229AE4}" type="slidenum">
              <a:rPr lang="en-US"/>
              <a:pPr>
                <a:defRPr/>
              </a:pPr>
              <a:t>86</a:t>
            </a:fld>
            <a:endParaRPr lang="en-US" dirty="0"/>
          </a:p>
        </p:txBody>
      </p:sp>
      <p:sp>
        <p:nvSpPr>
          <p:cNvPr id="93187" name="Title 1"/>
          <p:cNvSpPr>
            <a:spLocks noGrp="1"/>
          </p:cNvSpPr>
          <p:nvPr>
            <p:ph type="title" idx="4294967295"/>
          </p:nvPr>
        </p:nvSpPr>
        <p:spPr>
          <a:xfrm>
            <a:off x="457200" y="2362200"/>
            <a:ext cx="8229600" cy="1143000"/>
          </a:xfrm>
        </p:spPr>
        <p:txBody>
          <a:bodyPr/>
          <a:lstStyle/>
          <a:p>
            <a:pPr eaLnBrk="1" hangingPunct="1"/>
            <a:r>
              <a:rPr lang="en-US" altLang="en-US" dirty="0" smtClean="0"/>
              <a:t>Wrap-Up and Evaluations</a:t>
            </a:r>
          </a:p>
        </p:txBody>
      </p:sp>
    </p:spTree>
    <p:extLst>
      <p:ext uri="{BB962C8B-B14F-4D97-AF65-F5344CB8AC3E}">
        <p14:creationId xmlns:p14="http://schemas.microsoft.com/office/powerpoint/2010/main" val="1233630170"/>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381000" y="1371600"/>
            <a:ext cx="8229600" cy="1828800"/>
          </a:xfrm>
          <a:ln>
            <a:miter lim="800000"/>
            <a:headEnd/>
            <a:tailEnd/>
          </a:ln>
          <a:extLst/>
        </p:spPr>
        <p:txBody>
          <a:bodyPr/>
          <a:lstStyle/>
          <a:p>
            <a:pPr eaLnBrk="1" hangingPunct="1">
              <a:defRPr/>
            </a:pPr>
            <a:r>
              <a:rPr lang="en-US" dirty="0">
                <a:solidFill>
                  <a:srgbClr val="948151"/>
                </a:solidFill>
              </a:rPr>
              <a:t>What’s In It For Me?</a:t>
            </a:r>
          </a:p>
        </p:txBody>
      </p:sp>
      <p:sp>
        <p:nvSpPr>
          <p:cNvPr id="4" name="Slide Number Placeholder 3"/>
          <p:cNvSpPr>
            <a:spLocks noGrp="1"/>
          </p:cNvSpPr>
          <p:nvPr>
            <p:ph type="sldNum" sz="quarter" idx="12"/>
          </p:nvPr>
        </p:nvSpPr>
        <p:spPr/>
        <p:txBody>
          <a:bodyPr/>
          <a:lstStyle/>
          <a:p>
            <a:pPr>
              <a:defRPr/>
            </a:pPr>
            <a:fld id="{DFCF770F-C03B-4E26-9038-FE35E62B4056}" type="slidenum">
              <a:rPr lang="en-US" smtClean="0"/>
              <a:pPr>
                <a:defRPr/>
              </a:pPr>
              <a:t>9</a:t>
            </a:fld>
            <a:endParaRPr lang="en-US" dirty="0"/>
          </a:p>
        </p:txBody>
      </p:sp>
    </p:spTree>
    <p:extLst>
      <p:ext uri="{BB962C8B-B14F-4D97-AF65-F5344CB8AC3E}">
        <p14:creationId xmlns:p14="http://schemas.microsoft.com/office/powerpoint/2010/main" val="2731631749"/>
      </p:ext>
    </p:extLst>
  </p:cSld>
  <p:clrMapOvr>
    <a:masterClrMapping/>
  </p:clrMapOvr>
</p:sld>
</file>

<file path=ppt/theme/theme1.xml><?xml version="1.0" encoding="utf-8"?>
<a:theme xmlns:a="http://schemas.openxmlformats.org/drawingml/2006/main" name="PwrPntTrnrDvlpdTmplt0817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PwrPntTrnrDvlpdTmplt081711</Template>
  <TotalTime>30043</TotalTime>
  <Words>4099</Words>
  <Application>Microsoft Office PowerPoint</Application>
  <PresentationFormat>On-screen Show (4:3)</PresentationFormat>
  <Paragraphs>458</Paragraphs>
  <Slides>86</Slides>
  <Notes>1</Notes>
  <HiddenSlides>0</HiddenSlides>
  <MMClips>0</MMClips>
  <ScaleCrop>false</ScaleCrop>
  <HeadingPairs>
    <vt:vector size="4" baseType="variant">
      <vt:variant>
        <vt:lpstr>Theme</vt:lpstr>
      </vt:variant>
      <vt:variant>
        <vt:i4>9</vt:i4>
      </vt:variant>
      <vt:variant>
        <vt:lpstr>Slide Titles</vt:lpstr>
      </vt:variant>
      <vt:variant>
        <vt:i4>86</vt:i4>
      </vt:variant>
    </vt:vector>
  </HeadingPairs>
  <TitlesOfParts>
    <vt:vector size="95" baseType="lpstr">
      <vt:lpstr>PwrPntTrnrDvlpdTmplt081711</vt:lpstr>
      <vt:lpstr>Custom Design</vt:lpstr>
      <vt:lpstr>Office Theme</vt:lpstr>
      <vt:lpstr>1_Office Theme</vt:lpstr>
      <vt:lpstr>2_Office Theme</vt:lpstr>
      <vt:lpstr>3_Office Theme</vt:lpstr>
      <vt:lpstr>4_Office Theme</vt:lpstr>
      <vt:lpstr>5_Office Theme</vt:lpstr>
      <vt:lpstr>6_Office Theme</vt:lpstr>
      <vt:lpstr>PowerPoint Presentation</vt:lpstr>
      <vt:lpstr>Ground Rules</vt:lpstr>
      <vt:lpstr>Name Tents</vt:lpstr>
      <vt:lpstr>Characteristics of Safety &amp; A Safe Environment</vt:lpstr>
      <vt:lpstr>Information Explored to Identify Characteristics of Safety &amp; A Safe Environment</vt:lpstr>
      <vt:lpstr>Goal &amp; Purpose of the Training</vt:lpstr>
      <vt:lpstr>Overall Learning Objectives</vt:lpstr>
      <vt:lpstr>Overall Learning Objectives, cont’d</vt:lpstr>
      <vt:lpstr>What’s In It For Me?</vt:lpstr>
      <vt:lpstr>Agenda</vt:lpstr>
      <vt:lpstr>Tuning In Activity</vt:lpstr>
      <vt:lpstr>Glossary of Terms</vt:lpstr>
      <vt:lpstr>Safety in Out-of-Home Care</vt:lpstr>
      <vt:lpstr>Out-of-Home Care</vt:lpstr>
      <vt:lpstr>Formal Care</vt:lpstr>
      <vt:lpstr>Informal Care</vt:lpstr>
      <vt:lpstr>Informal Care, cont’d</vt:lpstr>
      <vt:lpstr>Global Look at…</vt:lpstr>
      <vt:lpstr>Steps to Assess Safety in Out-of-Home Care</vt:lpstr>
      <vt:lpstr>Step 1: Knowing the Child to be Placed</vt:lpstr>
      <vt:lpstr>Step 2: Provider Selection</vt:lpstr>
      <vt:lpstr>Step 2: Provider Selection, cont’d</vt:lpstr>
      <vt:lpstr>Step 3: Present Danger Assessment and Initial Safety Determination</vt:lpstr>
      <vt:lpstr>Step 4: Confirm a Safe Placement Setting </vt:lpstr>
      <vt:lpstr>Step 5: Monitor for Stability</vt:lpstr>
      <vt:lpstr>Action Planning</vt:lpstr>
      <vt:lpstr>Knowing the Child to be Placed</vt:lpstr>
      <vt:lpstr>Incidence of Children Entering Out-of-Home Placement</vt:lpstr>
      <vt:lpstr>Incidence of Children Experiencing Trauma</vt:lpstr>
      <vt:lpstr>Incidence of Children Experiencing Trauma, cont’d</vt:lpstr>
      <vt:lpstr>Grief Reactions to  Separation / Loss</vt:lpstr>
      <vt:lpstr>Purposes of Child Preparation for Placement</vt:lpstr>
      <vt:lpstr>Speaking to Children about Placement</vt:lpstr>
      <vt:lpstr>Action Planning</vt:lpstr>
      <vt:lpstr>Principles for Choosing an Appropriate Placement Setting</vt:lpstr>
      <vt:lpstr>Principles for Choosing an Appropriate Placement Setting, cont’d</vt:lpstr>
      <vt:lpstr>Placement Considerations in Pennsylvania Policy</vt:lpstr>
      <vt:lpstr>Present Danger</vt:lpstr>
      <vt:lpstr>Present Danger Defined</vt:lpstr>
      <vt:lpstr>Assessing Present Danger</vt:lpstr>
      <vt:lpstr>Safety Responsibility Standard</vt:lpstr>
      <vt:lpstr>Present Danger: Definitions and Examples</vt:lpstr>
      <vt:lpstr>Present Danger in Out-of-Home Care</vt:lpstr>
      <vt:lpstr>Present Danger in Out-of-Home Care, cont’d</vt:lpstr>
      <vt:lpstr>Present Danger in Out-of-Home Care, cont’d</vt:lpstr>
      <vt:lpstr>Present Danger in Out-of-Home Care, cont’d</vt:lpstr>
      <vt:lpstr>Present Danger in Out-of-Home Care, cont’d</vt:lpstr>
      <vt:lpstr>Present Danger in Out-of-Home Care, cont’d</vt:lpstr>
      <vt:lpstr>The Hawes Family Exercise</vt:lpstr>
      <vt:lpstr>Transition Points are a Time of Child Vulnerability</vt:lpstr>
      <vt:lpstr>Action Planning</vt:lpstr>
      <vt:lpstr>Safety Indicators</vt:lpstr>
      <vt:lpstr>Positive Characteristics</vt:lpstr>
      <vt:lpstr>Characteristics of Concern</vt:lpstr>
      <vt:lpstr>Negative Characteristics</vt:lpstr>
      <vt:lpstr>10 Indicators of Safety in  Out-of-Home Care</vt:lpstr>
      <vt:lpstr>10 Indicators of Safety in  Out-of-Home Care, cont’d</vt:lpstr>
      <vt:lpstr>10 Indicators of Safety in  Out-of-Home Care, cont’d</vt:lpstr>
      <vt:lpstr>10 Indicators of Safety in  Out-of-Home Care, cont’d</vt:lpstr>
      <vt:lpstr>Applying What You Know</vt:lpstr>
      <vt:lpstr>Applying What You Know, cont’d</vt:lpstr>
      <vt:lpstr>Small Group Activity</vt:lpstr>
      <vt:lpstr>Characteristics of Safety &amp; Safe Environment</vt:lpstr>
      <vt:lpstr>Action Planning</vt:lpstr>
      <vt:lpstr>Agenda</vt:lpstr>
      <vt:lpstr>Research Identifies:</vt:lpstr>
      <vt:lpstr>Information Collection</vt:lpstr>
      <vt:lpstr>Practicing Information Collection</vt:lpstr>
      <vt:lpstr>Documenting Safety Related Information From Interviews </vt:lpstr>
      <vt:lpstr>Documenting Safety Related Information From Interviews, cont’d</vt:lpstr>
      <vt:lpstr>Action Planning</vt:lpstr>
      <vt:lpstr>What We Have Learned So Far:</vt:lpstr>
      <vt:lpstr>Safety Analysis</vt:lpstr>
      <vt:lpstr>Safety Analysis, cont’d</vt:lpstr>
      <vt:lpstr>Safety Analysis, cont’d</vt:lpstr>
      <vt:lpstr>Safety Analysis, cont’d</vt:lpstr>
      <vt:lpstr>Safety Decisions</vt:lpstr>
      <vt:lpstr>Safety Decisions, cont’d</vt:lpstr>
      <vt:lpstr>Safety Decisions, cont’d</vt:lpstr>
      <vt:lpstr>PowerPoint Presentation</vt:lpstr>
      <vt:lpstr>The Allison Family</vt:lpstr>
      <vt:lpstr>Action Planning</vt:lpstr>
      <vt:lpstr>Characteristics of Safety &amp; A Safe Environment</vt:lpstr>
      <vt:lpstr>Review of Action Plan</vt:lpstr>
      <vt:lpstr>PowerPoint Presentation</vt:lpstr>
      <vt:lpstr>Wrap-Up and Evaluations</vt:lpstr>
    </vt:vector>
  </TitlesOfParts>
  <Company>County of Lancaster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keywords>Templates</cp:keywords>
  <cp:lastModifiedBy>Maryann Marchi</cp:lastModifiedBy>
  <cp:revision>521</cp:revision>
  <cp:lastPrinted>2015-07-15T19:40:00Z</cp:lastPrinted>
  <dcterms:created xsi:type="dcterms:W3CDTF">2012-05-04T15:47:27Z</dcterms:created>
  <dcterms:modified xsi:type="dcterms:W3CDTF">2015-07-15T20:36:03Z</dcterms:modified>
</cp:coreProperties>
</file>